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9144000" cy="5143500" type="screen16x9"/>
  <p:notesSz cx="6858000" cy="9144000"/>
  <p:embeddedFontLst>
    <p:embeddedFont>
      <p:font typeface="Roboto" panose="02000000000000000000" pitchFamily="2" charset="0"/>
      <p:regular r:id="rId13"/>
      <p:bold r:id="rId14"/>
      <p:italic r:id="rId15"/>
      <p:boldItalic r:id="rId1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5" d="100"/>
          <a:sy n="105" d="100"/>
        </p:scale>
        <p:origin x="802"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29523877358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2952387735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419" sz="1500"/>
              <a:t>DIANA</a:t>
            </a:r>
            <a:br>
              <a:rPr lang="es-419" sz="1500"/>
            </a:br>
            <a:br>
              <a:rPr lang="es-419" sz="1500"/>
            </a:br>
            <a:r>
              <a:rPr lang="es-419" sz="1400">
                <a:solidFill>
                  <a:srgbClr val="202124"/>
                </a:solidFill>
                <a:latin typeface="Roboto"/>
                <a:ea typeface="Roboto"/>
                <a:cs typeface="Roboto"/>
                <a:sym typeface="Roboto"/>
              </a:rPr>
              <a:t>We are Shift+Enter team, Enter comes from the action to make this SHIFT project real.</a:t>
            </a:r>
            <a:endParaRPr sz="150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29523877358_0_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29523877358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419"/>
              <a:t>Q+A</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g2957b922969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 name="Google Shape;62;g2957b92296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419"/>
              <a:t>PRESENTER: DIANA</a:t>
            </a:r>
            <a:br>
              <a:rPr lang="es-419">
                <a:solidFill>
                  <a:srgbClr val="202124"/>
                </a:solidFill>
                <a:latin typeface="Roboto"/>
                <a:ea typeface="Roboto"/>
                <a:cs typeface="Roboto"/>
                <a:sym typeface="Roboto"/>
              </a:rPr>
            </a:br>
            <a:br>
              <a:rPr lang="es-419">
                <a:solidFill>
                  <a:srgbClr val="202124"/>
                </a:solidFill>
                <a:latin typeface="Roboto"/>
                <a:ea typeface="Roboto"/>
                <a:cs typeface="Roboto"/>
                <a:sym typeface="Roboto"/>
              </a:rPr>
            </a:br>
            <a:r>
              <a:rPr lang="es-419">
                <a:solidFill>
                  <a:srgbClr val="202124"/>
                </a:solidFill>
                <a:latin typeface="Roboto"/>
                <a:ea typeface="Roboto"/>
                <a:cs typeface="Roboto"/>
                <a:sym typeface="Roboto"/>
              </a:rPr>
              <a:t>There are people with </a:t>
            </a:r>
            <a:r>
              <a:rPr lang="es-419" b="1">
                <a:solidFill>
                  <a:srgbClr val="202124"/>
                </a:solidFill>
                <a:latin typeface="Roboto"/>
                <a:ea typeface="Roboto"/>
                <a:cs typeface="Roboto"/>
                <a:sym typeface="Roboto"/>
              </a:rPr>
              <a:t>changing career to Tech specializations or starting in their careers in switzerland</a:t>
            </a:r>
            <a:r>
              <a:rPr lang="es-419">
                <a:solidFill>
                  <a:srgbClr val="202124"/>
                </a:solidFill>
                <a:latin typeface="Roboto"/>
                <a:ea typeface="Roboto"/>
                <a:cs typeface="Roboto"/>
                <a:sym typeface="Roboto"/>
              </a:rPr>
              <a:t>. </a:t>
            </a:r>
            <a:endParaRPr>
              <a:solidFill>
                <a:srgbClr val="202124"/>
              </a:solidFill>
              <a:latin typeface="Roboto"/>
              <a:ea typeface="Roboto"/>
              <a:cs typeface="Roboto"/>
              <a:sym typeface="Roboto"/>
            </a:endParaRPr>
          </a:p>
          <a:p>
            <a:pPr marL="0" lvl="0" indent="0" algn="l" rtl="0">
              <a:spcBef>
                <a:spcPts val="0"/>
              </a:spcBef>
              <a:spcAft>
                <a:spcPts val="0"/>
              </a:spcAft>
              <a:buNone/>
            </a:pPr>
            <a:endParaRPr>
              <a:solidFill>
                <a:srgbClr val="202124"/>
              </a:solidFill>
              <a:latin typeface="Roboto"/>
              <a:ea typeface="Roboto"/>
              <a:cs typeface="Roboto"/>
              <a:sym typeface="Roboto"/>
            </a:endParaRPr>
          </a:p>
          <a:p>
            <a:pPr marL="0" lvl="0" indent="0" algn="l" rtl="0">
              <a:spcBef>
                <a:spcPts val="0"/>
              </a:spcBef>
              <a:spcAft>
                <a:spcPts val="0"/>
              </a:spcAft>
              <a:buNone/>
            </a:pPr>
            <a:r>
              <a:rPr lang="es-419">
                <a:solidFill>
                  <a:srgbClr val="202124"/>
                </a:solidFill>
                <a:latin typeface="Roboto"/>
                <a:ea typeface="Roboto"/>
                <a:cs typeface="Roboto"/>
                <a:sym typeface="Roboto"/>
              </a:rPr>
              <a:t>At the same time there are </a:t>
            </a:r>
            <a:r>
              <a:rPr lang="es-419" b="1">
                <a:solidFill>
                  <a:srgbClr val="202124"/>
                </a:solidFill>
                <a:latin typeface="Roboto"/>
                <a:ea typeface="Roboto"/>
                <a:cs typeface="Roboto"/>
                <a:sym typeface="Roboto"/>
              </a:rPr>
              <a:t>companies looking for talent</a:t>
            </a:r>
            <a:r>
              <a:rPr lang="es-419">
                <a:solidFill>
                  <a:srgbClr val="202124"/>
                </a:solidFill>
                <a:latin typeface="Roboto"/>
                <a:ea typeface="Roboto"/>
                <a:cs typeface="Roboto"/>
                <a:sym typeface="Roboto"/>
              </a:rPr>
              <a:t> and that recognise the benefits from </a:t>
            </a:r>
            <a:r>
              <a:rPr lang="es-419" b="1">
                <a:solidFill>
                  <a:srgbClr val="202124"/>
                </a:solidFill>
                <a:latin typeface="Roboto"/>
                <a:ea typeface="Roboto"/>
                <a:cs typeface="Roboto"/>
                <a:sym typeface="Roboto"/>
              </a:rPr>
              <a:t>diverse teams</a:t>
            </a:r>
            <a:r>
              <a:rPr lang="es-419">
                <a:solidFill>
                  <a:srgbClr val="202124"/>
                </a:solidFill>
                <a:latin typeface="Roboto"/>
                <a:ea typeface="Roboto"/>
                <a:cs typeface="Roboto"/>
                <a:sym typeface="Roboto"/>
              </a:rPr>
              <a:t>. </a:t>
            </a:r>
            <a:endParaRPr>
              <a:solidFill>
                <a:srgbClr val="202124"/>
              </a:solidFill>
              <a:latin typeface="Roboto"/>
              <a:ea typeface="Roboto"/>
              <a:cs typeface="Roboto"/>
              <a:sym typeface="Roboto"/>
            </a:endParaRPr>
          </a:p>
          <a:p>
            <a:pPr marL="0" lvl="0" indent="0" algn="l" rtl="0">
              <a:spcBef>
                <a:spcPts val="0"/>
              </a:spcBef>
              <a:spcAft>
                <a:spcPts val="0"/>
              </a:spcAft>
              <a:buNone/>
            </a:pPr>
            <a:br>
              <a:rPr lang="es-419">
                <a:solidFill>
                  <a:srgbClr val="202124"/>
                </a:solidFill>
                <a:latin typeface="Roboto"/>
                <a:ea typeface="Roboto"/>
                <a:cs typeface="Roboto"/>
                <a:sym typeface="Roboto"/>
              </a:rPr>
            </a:br>
            <a:r>
              <a:rPr lang="es-419">
                <a:solidFill>
                  <a:srgbClr val="202124"/>
                </a:solidFill>
                <a:latin typeface="Roboto"/>
                <a:ea typeface="Roboto"/>
                <a:cs typeface="Roboto"/>
                <a:sym typeface="Roboto"/>
              </a:rPr>
              <a:t>With the Shift project, we aim to </a:t>
            </a:r>
            <a:r>
              <a:rPr lang="es-419" b="1">
                <a:solidFill>
                  <a:srgbClr val="202124"/>
                </a:solidFill>
                <a:latin typeface="Roboto"/>
                <a:ea typeface="Roboto"/>
                <a:cs typeface="Roboto"/>
                <a:sym typeface="Roboto"/>
              </a:rPr>
              <a:t>facilitate the integration of underrepresented groups into Swiss Labor market</a:t>
            </a:r>
            <a:br>
              <a:rPr lang="es-419">
                <a:solidFill>
                  <a:srgbClr val="202124"/>
                </a:solidFill>
                <a:latin typeface="Roboto"/>
                <a:ea typeface="Roboto"/>
                <a:cs typeface="Roboto"/>
                <a:sym typeface="Roboto"/>
              </a:rPr>
            </a:br>
            <a:r>
              <a:rPr lang="es-419">
                <a:solidFill>
                  <a:srgbClr val="202124"/>
                </a:solidFill>
                <a:latin typeface="Roboto"/>
                <a:ea typeface="Roboto"/>
                <a:cs typeface="Roboto"/>
                <a:sym typeface="Roboto"/>
              </a:rPr>
              <a:t> and in collaboration with associations like Women++ and Power.Coders.</a:t>
            </a:r>
            <a:br>
              <a:rPr lang="es-419">
                <a:solidFill>
                  <a:srgbClr val="202124"/>
                </a:solidFill>
                <a:latin typeface="Roboto"/>
                <a:ea typeface="Roboto"/>
                <a:cs typeface="Roboto"/>
                <a:sym typeface="Roboto"/>
              </a:rPr>
            </a:br>
            <a:endParaRPr sz="1200"/>
          </a:p>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2963538d532_3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 name="Google Shape;74;g2963538d532_3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419" sz="1200"/>
              <a:t>PRESENTER: </a:t>
            </a:r>
            <a:r>
              <a:rPr lang="es-419" sz="1200" b="1"/>
              <a:t>DIANA</a:t>
            </a:r>
            <a:endParaRPr sz="1200" b="1"/>
          </a:p>
          <a:p>
            <a:pPr marL="0" lvl="0" indent="0" algn="l" rtl="0">
              <a:spcBef>
                <a:spcPts val="0"/>
              </a:spcBef>
              <a:spcAft>
                <a:spcPts val="0"/>
              </a:spcAft>
              <a:buNone/>
            </a:pPr>
            <a:endParaRPr sz="1200"/>
          </a:p>
          <a:p>
            <a:pPr marL="0" lvl="0" indent="0" algn="l" rtl="0">
              <a:spcBef>
                <a:spcPts val="0"/>
              </a:spcBef>
              <a:spcAft>
                <a:spcPts val="0"/>
              </a:spcAft>
              <a:buNone/>
            </a:pPr>
            <a:r>
              <a:rPr lang="es-419" sz="1200" b="1"/>
              <a:t>Guil: </a:t>
            </a:r>
            <a:r>
              <a:rPr lang="es-419" sz="1200"/>
              <a:t>Versatile backend, data and cloud engineer</a:t>
            </a:r>
            <a:endParaRPr sz="1200"/>
          </a:p>
          <a:p>
            <a:pPr marL="0" lvl="0" indent="0" algn="l" rtl="0">
              <a:spcBef>
                <a:spcPts val="0"/>
              </a:spcBef>
              <a:spcAft>
                <a:spcPts val="0"/>
              </a:spcAft>
              <a:buNone/>
            </a:pPr>
            <a:endParaRPr sz="1200"/>
          </a:p>
          <a:p>
            <a:pPr marL="0" lvl="0" indent="0" algn="l" rtl="0">
              <a:spcBef>
                <a:spcPts val="0"/>
              </a:spcBef>
              <a:spcAft>
                <a:spcPts val="0"/>
              </a:spcAft>
              <a:buNone/>
            </a:pPr>
            <a:r>
              <a:rPr lang="es-419" sz="1200" b="1"/>
              <a:t>Patricia: </a:t>
            </a:r>
            <a:r>
              <a:rPr lang="es-419" sz="1200"/>
              <a:t>Data Scientist and Jira Wizard, with marketing background.</a:t>
            </a:r>
            <a:endParaRPr sz="1200"/>
          </a:p>
          <a:p>
            <a:pPr marL="0" lvl="0" indent="0" algn="l" rtl="0">
              <a:spcBef>
                <a:spcPts val="0"/>
              </a:spcBef>
              <a:spcAft>
                <a:spcPts val="0"/>
              </a:spcAft>
              <a:buNone/>
            </a:pPr>
            <a:br>
              <a:rPr lang="es-419" sz="1200"/>
            </a:br>
            <a:r>
              <a:rPr lang="es-419" sz="1200" b="1"/>
              <a:t>Tanya:</a:t>
            </a:r>
            <a:r>
              <a:rPr lang="es-419" sz="1200"/>
              <a:t> Machine Learning Engineer, with a “never give up” mindset.</a:t>
            </a:r>
            <a:endParaRPr sz="1200"/>
          </a:p>
          <a:p>
            <a:pPr marL="0" lvl="0" indent="0" algn="l" rtl="0">
              <a:spcBef>
                <a:spcPts val="0"/>
              </a:spcBef>
              <a:spcAft>
                <a:spcPts val="0"/>
              </a:spcAft>
              <a:buNone/>
            </a:pPr>
            <a:endParaRPr sz="1400"/>
          </a:p>
          <a:p>
            <a:pPr marL="0" lvl="0" indent="0" algn="l" rtl="0">
              <a:spcBef>
                <a:spcPts val="0"/>
              </a:spcBef>
              <a:spcAft>
                <a:spcPts val="0"/>
              </a:spcAft>
              <a:buNone/>
            </a:pPr>
            <a:endParaRPr sz="1400"/>
          </a:p>
          <a:p>
            <a:pPr marL="0" lvl="0" indent="0" algn="l" rtl="0">
              <a:spcBef>
                <a:spcPts val="0"/>
              </a:spcBef>
              <a:spcAft>
                <a:spcPts val="0"/>
              </a:spcAft>
              <a:buNone/>
            </a:pPr>
            <a:endParaRPr sz="1400"/>
          </a:p>
          <a:p>
            <a:pPr marL="0" lvl="0" indent="0" algn="l" rtl="0">
              <a:spcBef>
                <a:spcPts val="0"/>
              </a:spcBef>
              <a:spcAft>
                <a:spcPts val="0"/>
              </a:spcAft>
              <a:buNone/>
            </a:pPr>
            <a:endParaRPr sz="140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2958804e127_0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2958804e127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419" sz="1200"/>
              <a:t>DIANA</a:t>
            </a:r>
            <a:endParaRPr sz="1200"/>
          </a:p>
          <a:p>
            <a:pPr marL="0" lvl="0" indent="0" algn="l" rtl="0">
              <a:spcBef>
                <a:spcPts val="0"/>
              </a:spcBef>
              <a:spcAft>
                <a:spcPts val="0"/>
              </a:spcAft>
              <a:buClr>
                <a:schemeClr val="dk1"/>
              </a:buClr>
              <a:buSzPts val="1100"/>
              <a:buFont typeface="Arial"/>
              <a:buNone/>
            </a:pPr>
            <a:endParaRPr sz="1200">
              <a:solidFill>
                <a:schemeClr val="dk1"/>
              </a:solidFill>
            </a:endParaRPr>
          </a:p>
          <a:p>
            <a:pPr marL="0" lvl="0" indent="0" algn="l" rtl="0">
              <a:spcBef>
                <a:spcPts val="0"/>
              </a:spcBef>
              <a:spcAft>
                <a:spcPts val="0"/>
              </a:spcAft>
              <a:buClr>
                <a:schemeClr val="dk1"/>
              </a:buClr>
              <a:buSzPts val="1100"/>
              <a:buFont typeface="Arial"/>
              <a:buNone/>
            </a:pPr>
            <a:r>
              <a:rPr lang="es-419" sz="1200" b="1">
                <a:solidFill>
                  <a:schemeClr val="dk1"/>
                </a:solidFill>
              </a:rPr>
              <a:t>Janice:</a:t>
            </a:r>
            <a:r>
              <a:rPr lang="es-419" sz="1200">
                <a:solidFill>
                  <a:schemeClr val="dk1"/>
                </a:solidFill>
              </a:rPr>
              <a:t> Frontend expert and support in UI/UX </a:t>
            </a:r>
            <a:endParaRPr sz="1200">
              <a:solidFill>
                <a:schemeClr val="dk1"/>
              </a:solidFill>
            </a:endParaRPr>
          </a:p>
          <a:p>
            <a:pPr marL="0" lvl="0" indent="0" algn="l" rtl="0">
              <a:spcBef>
                <a:spcPts val="0"/>
              </a:spcBef>
              <a:spcAft>
                <a:spcPts val="0"/>
              </a:spcAft>
              <a:buClr>
                <a:schemeClr val="dk1"/>
              </a:buClr>
              <a:buSzPts val="1100"/>
              <a:buFont typeface="Arial"/>
              <a:buNone/>
            </a:pPr>
            <a:endParaRPr sz="1200">
              <a:solidFill>
                <a:schemeClr val="dk1"/>
              </a:solidFill>
            </a:endParaRPr>
          </a:p>
          <a:p>
            <a:pPr marL="0" lvl="0" indent="0" algn="l" rtl="0">
              <a:spcBef>
                <a:spcPts val="0"/>
              </a:spcBef>
              <a:spcAft>
                <a:spcPts val="0"/>
              </a:spcAft>
              <a:buNone/>
            </a:pPr>
            <a:r>
              <a:rPr lang="es-419" sz="1200" b="1">
                <a:solidFill>
                  <a:schemeClr val="dk1"/>
                </a:solidFill>
              </a:rPr>
              <a:t>Diana: </a:t>
            </a:r>
            <a:r>
              <a:rPr lang="es-419" sz="1200">
                <a:solidFill>
                  <a:schemeClr val="dk1"/>
                </a:solidFill>
              </a:rPr>
              <a:t>a Design fairy, Figma fan/lover!</a:t>
            </a:r>
            <a:endParaRPr sz="1200">
              <a:solidFill>
                <a:schemeClr val="dk1"/>
              </a:solidFill>
            </a:endParaRPr>
          </a:p>
          <a:p>
            <a:pPr marL="0" lvl="0" indent="0" algn="l" rtl="0">
              <a:spcBef>
                <a:spcPts val="0"/>
              </a:spcBef>
              <a:spcAft>
                <a:spcPts val="0"/>
              </a:spcAft>
              <a:buNone/>
            </a:pPr>
            <a:endParaRPr sz="1200">
              <a:solidFill>
                <a:schemeClr val="dk1"/>
              </a:solidFill>
            </a:endParaRPr>
          </a:p>
          <a:p>
            <a:pPr marL="0" lvl="0" indent="0" algn="l" rtl="0">
              <a:spcBef>
                <a:spcPts val="0"/>
              </a:spcBef>
              <a:spcAft>
                <a:spcPts val="0"/>
              </a:spcAft>
              <a:buClr>
                <a:schemeClr val="dk1"/>
              </a:buClr>
              <a:buSzPts val="1100"/>
              <a:buFont typeface="Arial"/>
              <a:buNone/>
            </a:pPr>
            <a:r>
              <a:rPr lang="es-419" sz="1200" b="1">
                <a:solidFill>
                  <a:schemeClr val="dk1"/>
                </a:solidFill>
              </a:rPr>
              <a:t>Martina:</a:t>
            </a:r>
            <a:r>
              <a:rPr lang="es-419" sz="1200">
                <a:solidFill>
                  <a:schemeClr val="dk1"/>
                </a:solidFill>
              </a:rPr>
              <a:t> Frontend Guru, scrum master</a:t>
            </a:r>
            <a:endParaRPr sz="120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29523877358_0_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29523877358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419">
                <a:solidFill>
                  <a:schemeClr val="dk1"/>
                </a:solidFill>
              </a:rPr>
              <a:t>PRESENTER: MARTINA</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r>
              <a:rPr lang="es-419"/>
              <a:t>At the beginning - waaw exciting, new project, with great learning opportunities.</a:t>
            </a:r>
            <a:endParaRPr/>
          </a:p>
          <a:p>
            <a:pPr marL="0" lvl="0" indent="0" algn="l" rtl="0">
              <a:spcBef>
                <a:spcPts val="0"/>
              </a:spcBef>
              <a:spcAft>
                <a:spcPts val="0"/>
              </a:spcAft>
              <a:buNone/>
            </a:pPr>
            <a:endParaRPr/>
          </a:p>
          <a:p>
            <a:pPr marL="0" lvl="0" indent="0" algn="l" rtl="0">
              <a:spcBef>
                <a:spcPts val="0"/>
              </a:spcBef>
              <a:spcAft>
                <a:spcPts val="0"/>
              </a:spcAft>
              <a:buNone/>
            </a:pPr>
            <a:r>
              <a:rPr lang="es-419"/>
              <a:t>However, we soon realized the enormity of the tasks, our project manager left us and we felt.. well.. PANIC. </a:t>
            </a:r>
            <a:endParaRPr/>
          </a:p>
          <a:p>
            <a:pPr marL="0" lvl="0" indent="0" algn="l" rtl="0">
              <a:spcBef>
                <a:spcPts val="0"/>
              </a:spcBef>
              <a:spcAft>
                <a:spcPts val="0"/>
              </a:spcAft>
              <a:buNone/>
            </a:pPr>
            <a:endParaRPr/>
          </a:p>
          <a:p>
            <a:pPr marL="0" lvl="0" indent="0" algn="l" rtl="0">
              <a:spcBef>
                <a:spcPts val="0"/>
              </a:spcBef>
              <a:spcAft>
                <a:spcPts val="0"/>
              </a:spcAft>
              <a:buNone/>
            </a:pPr>
            <a:r>
              <a:rPr lang="es-419"/>
              <a:t>Yet, we regrouped and found our way forward..  and as we near the conclusion, we're astounded by what we've accomplished.</a:t>
            </a:r>
            <a:endParaRPr/>
          </a:p>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29523877358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29523877358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419">
                <a:solidFill>
                  <a:schemeClr val="dk1"/>
                </a:solidFill>
              </a:rPr>
              <a:t>RESENTER: MARTINA</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sz="10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s-419" sz="1000">
                <a:solidFill>
                  <a:schemeClr val="dk1"/>
                </a:solidFill>
              </a:rPr>
              <a:t>Candidate - a determined individual seeking for a career in tech industry. </a:t>
            </a:r>
            <a:endParaRPr sz="1000">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sz="10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s-419" sz="1000">
                <a:solidFill>
                  <a:schemeClr val="dk1"/>
                </a:solidFill>
              </a:rPr>
              <a:t>Company - company which is searching for diversity and inclusion within their teams. </a:t>
            </a:r>
            <a:endParaRPr sz="1000">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sz="10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s-419" sz="1000">
                <a:solidFill>
                  <a:schemeClr val="dk1"/>
                </a:solidFill>
              </a:rPr>
              <a:t>Associations - who try to bridge these two groups by hosting workshops, bootcamps, and hackathons. </a:t>
            </a:r>
            <a:endParaRPr sz="1000">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sz="10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s-419" sz="1000">
                <a:solidFill>
                  <a:schemeClr val="dk1"/>
                </a:solidFill>
              </a:rPr>
              <a:t>..However it is not easy because they face many requirements from both sides…</a:t>
            </a:r>
            <a:endParaRPr sz="1000">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sz="10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s-419" sz="1000" b="1">
                <a:solidFill>
                  <a:schemeClr val="dk1"/>
                </a:solidFill>
              </a:rPr>
              <a:t>Candidates</a:t>
            </a:r>
            <a:r>
              <a:rPr lang="es-419" sz="1000">
                <a:solidFill>
                  <a:schemeClr val="dk1"/>
                </a:solidFill>
              </a:rPr>
              <a:t>: wants to be visible for recruiters and wish to be updated about the job opportunities. They wish to be judged only based on their core skills and motivation, rather than personal characteristics. And they wish to be supported on their career journey.</a:t>
            </a:r>
            <a:endParaRPr sz="1000">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sz="10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s-419" sz="1000" b="1">
                <a:solidFill>
                  <a:schemeClr val="dk1"/>
                </a:solidFill>
              </a:rPr>
              <a:t>Companies</a:t>
            </a:r>
            <a:r>
              <a:rPr lang="es-419" sz="1000">
                <a:solidFill>
                  <a:schemeClr val="dk1"/>
                </a:solidFill>
              </a:rPr>
              <a:t>: Strive to build a diverse talent pool. However, the hiring process need to be quick and  efficient. And of course, they also wishe to be supported in their needs.</a:t>
            </a:r>
            <a:endParaRPr sz="1000">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sz="10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s-419" sz="1000" b="1">
                <a:solidFill>
                  <a:schemeClr val="dk1"/>
                </a:solidFill>
              </a:rPr>
              <a:t>Associations</a:t>
            </a:r>
            <a:r>
              <a:rPr lang="es-419" sz="1000">
                <a:solidFill>
                  <a:schemeClr val="dk1"/>
                </a:solidFill>
              </a:rPr>
              <a:t>:  Thought how to build a nice bridge between these two groups and  they came with the idea: </a:t>
            </a:r>
            <a:endParaRPr sz="10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s-419" sz="1000">
                <a:solidFill>
                  <a:schemeClr val="dk1"/>
                </a:solidFill>
              </a:rPr>
              <a:t>=&gt; </a:t>
            </a:r>
            <a:r>
              <a:rPr lang="es-419" sz="1700" b="1">
                <a:solidFill>
                  <a:srgbClr val="990000"/>
                </a:solidFill>
              </a:rPr>
              <a:t>SHIFT - MATCHING PLATFORM</a:t>
            </a:r>
            <a:endParaRPr sz="1700" b="1">
              <a:solidFill>
                <a:srgbClr val="990000"/>
              </a:solidFill>
            </a:endParaRPr>
          </a:p>
          <a:p>
            <a:pPr marL="0" lvl="0" indent="0" algn="l" rtl="0">
              <a:lnSpc>
                <a:spcPct val="115000"/>
              </a:lnSpc>
              <a:spcBef>
                <a:spcPts val="0"/>
              </a:spcBef>
              <a:spcAft>
                <a:spcPts val="0"/>
              </a:spcAft>
              <a:buClr>
                <a:schemeClr val="dk1"/>
              </a:buClr>
              <a:buSzPts val="1100"/>
              <a:buFont typeface="Arial"/>
              <a:buNone/>
            </a:pPr>
            <a:endParaRPr sz="1700" b="1">
              <a:solidFill>
                <a:srgbClr val="990000"/>
              </a:solidFill>
            </a:endParaRPr>
          </a:p>
          <a:p>
            <a:pPr marL="0" lvl="0" indent="0" algn="l" rtl="0">
              <a:lnSpc>
                <a:spcPct val="115000"/>
              </a:lnSpc>
              <a:spcBef>
                <a:spcPts val="0"/>
              </a:spcBef>
              <a:spcAft>
                <a:spcPts val="0"/>
              </a:spcAft>
              <a:buNone/>
            </a:pPr>
            <a:r>
              <a:rPr lang="es-419" sz="1000">
                <a:solidFill>
                  <a:schemeClr val="dk1"/>
                </a:solidFill>
              </a:rPr>
              <a:t>our solution roots in these ideas… </a:t>
            </a:r>
            <a:endParaRPr sz="1700" b="1">
              <a:solidFill>
                <a:srgbClr val="990000"/>
              </a:solidFill>
            </a:endParaRPr>
          </a:p>
          <a:p>
            <a:pPr marL="457200" lvl="0" indent="-292100" algn="l" rtl="0">
              <a:lnSpc>
                <a:spcPct val="115000"/>
              </a:lnSpc>
              <a:spcBef>
                <a:spcPts val="0"/>
              </a:spcBef>
              <a:spcAft>
                <a:spcPts val="0"/>
              </a:spcAft>
              <a:buClr>
                <a:schemeClr val="dk1"/>
              </a:buClr>
              <a:buSzPts val="1000"/>
              <a:buAutoNum type="arabicPeriod"/>
            </a:pPr>
            <a:r>
              <a:rPr lang="es-419" sz="1000" b="1">
                <a:solidFill>
                  <a:schemeClr val="dk1"/>
                </a:solidFill>
              </a:rPr>
              <a:t>ML based matching</a:t>
            </a:r>
            <a:r>
              <a:rPr lang="es-419" sz="1000">
                <a:solidFill>
                  <a:schemeClr val="dk1"/>
                </a:solidFill>
              </a:rPr>
              <a:t> - </a:t>
            </a:r>
            <a:r>
              <a:rPr lang="es-419" sz="1000" b="1">
                <a:solidFill>
                  <a:schemeClr val="dk1"/>
                </a:solidFill>
              </a:rPr>
              <a:t>To join recruiters and candidates</a:t>
            </a:r>
            <a:endParaRPr sz="1000">
              <a:solidFill>
                <a:schemeClr val="dk1"/>
              </a:solidFill>
            </a:endParaRPr>
          </a:p>
          <a:p>
            <a:pPr marL="457200" lvl="0" indent="-292100" algn="l" rtl="0">
              <a:lnSpc>
                <a:spcPct val="115000"/>
              </a:lnSpc>
              <a:spcBef>
                <a:spcPts val="0"/>
              </a:spcBef>
              <a:spcAft>
                <a:spcPts val="0"/>
              </a:spcAft>
              <a:buClr>
                <a:schemeClr val="dk1"/>
              </a:buClr>
              <a:buSzPts val="1000"/>
              <a:buAutoNum type="arabicPeriod"/>
            </a:pPr>
            <a:r>
              <a:rPr lang="es-419" sz="1000" b="1">
                <a:solidFill>
                  <a:schemeClr val="dk1"/>
                </a:solidFill>
              </a:rPr>
              <a:t>Blurring / on click unblurring personal information - To ensure fair and bias free recruitment process</a:t>
            </a:r>
            <a:endParaRPr sz="1000">
              <a:solidFill>
                <a:schemeClr val="dk1"/>
              </a:solidFill>
            </a:endParaRPr>
          </a:p>
          <a:p>
            <a:pPr marL="457200" lvl="0" indent="-292100" algn="l" rtl="0">
              <a:lnSpc>
                <a:spcPct val="115000"/>
              </a:lnSpc>
              <a:spcBef>
                <a:spcPts val="0"/>
              </a:spcBef>
              <a:spcAft>
                <a:spcPts val="0"/>
              </a:spcAft>
              <a:buClr>
                <a:schemeClr val="dk1"/>
              </a:buClr>
              <a:buSzPts val="1000"/>
              <a:buAutoNum type="arabicPeriod"/>
            </a:pPr>
            <a:r>
              <a:rPr lang="es-419" sz="1000" b="1">
                <a:solidFill>
                  <a:schemeClr val="dk1"/>
                </a:solidFill>
              </a:rPr>
              <a:t>Best practice and education - To support companies and candidates</a:t>
            </a:r>
            <a:endParaRPr sz="1000" b="1">
              <a:solidFill>
                <a:schemeClr val="dk1"/>
              </a:solidFill>
            </a:endParaRPr>
          </a:p>
          <a:p>
            <a:pPr marL="0" lvl="0" indent="0" algn="l" rtl="0">
              <a:lnSpc>
                <a:spcPct val="115000"/>
              </a:lnSpc>
              <a:spcBef>
                <a:spcPts val="0"/>
              </a:spcBef>
              <a:spcAft>
                <a:spcPts val="0"/>
              </a:spcAft>
              <a:buNone/>
            </a:pPr>
            <a:endParaRPr sz="1000" b="1">
              <a:solidFill>
                <a:schemeClr val="dk1"/>
              </a:solidFill>
            </a:endParaRPr>
          </a:p>
          <a:p>
            <a:pPr marL="0" lvl="0" indent="0" algn="l" rtl="0">
              <a:lnSpc>
                <a:spcPct val="115000"/>
              </a:lnSpc>
              <a:spcBef>
                <a:spcPts val="0"/>
              </a:spcBef>
              <a:spcAft>
                <a:spcPts val="0"/>
              </a:spcAft>
              <a:buNone/>
            </a:pPr>
            <a:r>
              <a:rPr lang="es-419" sz="1000" b="1">
                <a:solidFill>
                  <a:schemeClr val="dk1"/>
                </a:solidFill>
              </a:rPr>
              <a:t>Let’s see what how we had implemented these features… </a:t>
            </a:r>
            <a:endParaRPr sz="1000" b="1">
              <a:solidFill>
                <a:schemeClr val="dk1"/>
              </a:solidFill>
            </a:endParaRPr>
          </a:p>
          <a:p>
            <a:pPr marL="0" lvl="0" indent="0" algn="l" rtl="0">
              <a:lnSpc>
                <a:spcPct val="95000"/>
              </a:lnSpc>
              <a:spcBef>
                <a:spcPts val="0"/>
              </a:spcBef>
              <a:spcAft>
                <a:spcPts val="0"/>
              </a:spcAft>
              <a:buClr>
                <a:schemeClr val="dk1"/>
              </a:buClr>
              <a:buSzPts val="935"/>
              <a:buFont typeface="Arial"/>
              <a:buNone/>
            </a:pPr>
            <a:endParaRPr sz="1200">
              <a:solidFill>
                <a:srgbClr val="D1D5DB"/>
              </a:solidFill>
              <a:highlight>
                <a:srgbClr val="444654"/>
              </a:highlight>
              <a:latin typeface="Roboto"/>
              <a:ea typeface="Roboto"/>
              <a:cs typeface="Roboto"/>
              <a:sym typeface="Roboto"/>
            </a:endParaRPr>
          </a:p>
          <a:p>
            <a:pPr marL="0" lvl="0" indent="0" algn="l" rtl="0">
              <a:spcBef>
                <a:spcPts val="120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2957b922969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2957b922969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419"/>
              <a:t>PRESENTER: TANYA</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29523877358_0_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29523877358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419"/>
              <a:t>PRESENTER: PATRICIA (in case DIANA)</a:t>
            </a:r>
            <a:endParaRPr/>
          </a:p>
          <a:p>
            <a:pPr marL="0" lvl="0" indent="0" algn="l" rtl="0">
              <a:spcBef>
                <a:spcPts val="0"/>
              </a:spcBef>
              <a:spcAft>
                <a:spcPts val="0"/>
              </a:spcAft>
              <a:buNone/>
            </a:pPr>
            <a:endParaRPr/>
          </a:p>
          <a:p>
            <a:pPr marL="0" lvl="0" indent="0" algn="l" rtl="0">
              <a:spcBef>
                <a:spcPts val="0"/>
              </a:spcBef>
              <a:spcAft>
                <a:spcPts val="0"/>
              </a:spcAft>
              <a:buNone/>
            </a:pPr>
            <a:r>
              <a:rPr lang="es-419" b="1"/>
              <a:t>In Development: </a:t>
            </a:r>
            <a:r>
              <a:rPr lang="es-419"/>
              <a:t>finalize the balance matching process</a:t>
            </a:r>
            <a:br>
              <a:rPr lang="es-419"/>
            </a:br>
            <a:br>
              <a:rPr lang="es-419"/>
            </a:br>
            <a:r>
              <a:rPr lang="es-419" b="1"/>
              <a:t>Designed:</a:t>
            </a:r>
            <a:r>
              <a:rPr lang="es-419"/>
              <a:t> Help candidates to improve the profile</a:t>
            </a:r>
            <a:endParaRPr/>
          </a:p>
          <a:p>
            <a:pPr marL="0" lvl="0" indent="0" algn="l" rtl="0">
              <a:spcBef>
                <a:spcPts val="0"/>
              </a:spcBef>
              <a:spcAft>
                <a:spcPts val="0"/>
              </a:spcAft>
              <a:buNone/>
            </a:pPr>
            <a:br>
              <a:rPr lang="es-419"/>
            </a:br>
            <a:r>
              <a:rPr lang="es-419" b="1"/>
              <a:t>Next steps: </a:t>
            </a:r>
            <a:r>
              <a:rPr lang="es-419"/>
              <a:t>GDPR Compliance</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2963538d532_14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2963538d532_14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419">
                <a:solidFill>
                  <a:schemeClr val="dk1"/>
                </a:solidFill>
              </a:rPr>
              <a:t>PRESENTER: PATRICIA (in case DIANA)</a:t>
            </a:r>
            <a:endParaRPr>
              <a:solidFill>
                <a:schemeClr val="dk1"/>
              </a:solidFill>
            </a:endParaRPr>
          </a:p>
          <a:p>
            <a:pPr marL="0" lvl="0" indent="0" algn="l" rtl="0">
              <a:spcBef>
                <a:spcPts val="0"/>
              </a:spcBef>
              <a:spcAft>
                <a:spcPts val="0"/>
              </a:spcAft>
              <a:buClr>
                <a:schemeClr val="dk1"/>
              </a:buClr>
              <a:buSzPts val="1100"/>
              <a:buFont typeface="Arial"/>
              <a:buNone/>
            </a:pPr>
            <a:br>
              <a:rPr lang="es-419">
                <a:solidFill>
                  <a:schemeClr val="dk1"/>
                </a:solidFill>
              </a:rPr>
            </a:br>
            <a:r>
              <a:rPr lang="es-419" b="1">
                <a:solidFill>
                  <a:schemeClr val="dk1"/>
                </a:solidFill>
              </a:rPr>
              <a:t>SAY THANKS</a:t>
            </a:r>
            <a:r>
              <a:rPr lang="es-419">
                <a:solidFill>
                  <a:schemeClr val="dk1"/>
                </a:solidFill>
              </a:rPr>
              <a:t> and connect through the </a:t>
            </a:r>
            <a:r>
              <a:rPr lang="es-419" b="1">
                <a:solidFill>
                  <a:schemeClr val="dk1"/>
                </a:solidFill>
              </a:rPr>
              <a:t>QR code</a:t>
            </a:r>
            <a:endParaRPr b="1">
              <a:solidFill>
                <a:schemeClr val="dk1"/>
              </a:solidFill>
            </a:endParaRPr>
          </a:p>
          <a:p>
            <a:pPr marL="0" lvl="0" indent="0" algn="l" rtl="0">
              <a:spcBef>
                <a:spcPts val="0"/>
              </a:spcBef>
              <a:spcAft>
                <a:spcPts val="0"/>
              </a:spcAft>
              <a:buClr>
                <a:schemeClr val="dk1"/>
              </a:buClr>
              <a:buSzPts val="1100"/>
              <a:buFont typeface="Arial"/>
              <a:buNone/>
            </a:pPr>
            <a:endParaRPr b="1">
              <a:solidFill>
                <a:schemeClr val="dk1"/>
              </a:solidFill>
            </a:endParaRPr>
          </a:p>
          <a:p>
            <a:pPr marL="0" lvl="0" indent="0" algn="l" rtl="0">
              <a:spcBef>
                <a:spcPts val="0"/>
              </a:spcBef>
              <a:spcAft>
                <a:spcPts val="0"/>
              </a:spcAft>
              <a:buClr>
                <a:schemeClr val="dk1"/>
              </a:buClr>
              <a:buSzPts val="1100"/>
              <a:buFont typeface="Arial"/>
              <a:buNone/>
            </a:pPr>
            <a:endParaRPr b="1">
              <a:solidFill>
                <a:schemeClr val="dk1"/>
              </a:solidFill>
            </a:endParaRPr>
          </a:p>
          <a:p>
            <a:pPr marL="0" lvl="0" indent="0" algn="l" rtl="0">
              <a:spcBef>
                <a:spcPts val="0"/>
              </a:spcBef>
              <a:spcAft>
                <a:spcPts val="0"/>
              </a:spcAft>
              <a:buClr>
                <a:schemeClr val="dk1"/>
              </a:buClr>
              <a:buSzPts val="1100"/>
              <a:buFont typeface="Arial"/>
              <a:buNone/>
            </a:pPr>
            <a:endParaRPr b="1">
              <a:solidFill>
                <a:schemeClr val="dk1"/>
              </a:solidFill>
            </a:endParaRPr>
          </a:p>
          <a:p>
            <a:pPr marL="0" lvl="0" indent="0" algn="l" rtl="0">
              <a:spcBef>
                <a:spcPts val="0"/>
              </a:spcBef>
              <a:spcAft>
                <a:spcPts val="0"/>
              </a:spcAft>
              <a:buClr>
                <a:schemeClr val="dk1"/>
              </a:buClr>
              <a:buSzPts val="1100"/>
              <a:buFont typeface="Arial"/>
              <a:buNone/>
            </a:pPr>
            <a:endParaRPr b="1">
              <a:solidFill>
                <a:schemeClr val="dk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419"/>
              <a:t>‹N°›</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419"/>
              <a:t>‹N°›</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419"/>
              <a:t>‹N°›</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419"/>
              <a:t>‹N°›</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419"/>
              <a:t>‹N°›</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419"/>
              <a:t>‹N°›</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419"/>
              <a:t>‹N°›</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419"/>
              <a:t>‹N°›</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419"/>
              <a:t>‹N°›</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419"/>
              <a:t>‹N°›</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419"/>
              <a:t>‹N°›</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FCF8F4"/>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s-419"/>
              <a:t>‹N°›</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2.png"/><Relationship Id="rId3" Type="http://schemas.openxmlformats.org/officeDocument/2006/relationships/image" Target="../media/image1.png"/><Relationship Id="rId7" Type="http://schemas.openxmlformats.org/officeDocument/2006/relationships/image" Target="../media/image12.png"/><Relationship Id="rId12"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11.xml"/><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9.jpg"/><Relationship Id="rId9" Type="http://schemas.openxmlformats.org/officeDocument/2006/relationships/image" Target="../media/image14.png"/></Relationships>
</file>

<file path=ppt/slides/_rels/slide4.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png"/><Relationship Id="rId7" Type="http://schemas.openxmlformats.org/officeDocument/2006/relationships/image" Target="../media/image21.png"/><Relationship Id="rId12" Type="http://schemas.openxmlformats.org/officeDocument/2006/relationships/image" Target="../media/image25.png"/><Relationship Id="rId2" Type="http://schemas.openxmlformats.org/officeDocument/2006/relationships/notesSlide" Target="../notesSlides/notesSlide4.xml"/><Relationship Id="rId1" Type="http://schemas.openxmlformats.org/officeDocument/2006/relationships/slideLayout" Target="../slideLayouts/slideLayout11.xml"/><Relationship Id="rId6" Type="http://schemas.openxmlformats.org/officeDocument/2006/relationships/image" Target="../media/image20.png"/><Relationship Id="rId11" Type="http://schemas.openxmlformats.org/officeDocument/2006/relationships/image" Target="../media/image24.png"/><Relationship Id="rId5" Type="http://schemas.openxmlformats.org/officeDocument/2006/relationships/image" Target="../media/image19.png"/><Relationship Id="rId10" Type="http://schemas.openxmlformats.org/officeDocument/2006/relationships/image" Target="../media/image2.png"/><Relationship Id="rId4" Type="http://schemas.openxmlformats.org/officeDocument/2006/relationships/image" Target="../media/image18.png"/><Relationship Id="rId9" Type="http://schemas.openxmlformats.org/officeDocument/2006/relationships/image" Target="../media/image23.png"/></Relationships>
</file>

<file path=ppt/slides/_rels/slide5.xml.rels><?xml version="1.0" encoding="UTF-8" standalone="yes"?>
<Relationships xmlns="http://schemas.openxmlformats.org/package/2006/relationships"><Relationship Id="rId8" Type="http://schemas.openxmlformats.org/officeDocument/2006/relationships/image" Target="../media/image30.gif"/><Relationship Id="rId3" Type="http://schemas.openxmlformats.org/officeDocument/2006/relationships/image" Target="../media/image1.png"/><Relationship Id="rId7" Type="http://schemas.openxmlformats.org/officeDocument/2006/relationships/image" Target="../media/image29.gif"/><Relationship Id="rId12" Type="http://schemas.openxmlformats.org/officeDocument/2006/relationships/image" Target="../media/image34.gif"/><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png"/><Relationship Id="rId10" Type="http://schemas.openxmlformats.org/officeDocument/2006/relationships/image" Target="../media/image32.gif"/><Relationship Id="rId4" Type="http://schemas.openxmlformats.org/officeDocument/2006/relationships/image" Target="../media/image26.png"/><Relationship Id="rId9" Type="http://schemas.openxmlformats.org/officeDocument/2006/relationships/image" Target="../media/image31.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3.xml"/><Relationship Id="rId1" Type="http://schemas.openxmlformats.org/officeDocument/2006/relationships/video" Target="https://www.youtube.com/embed/3aaopqJ0NIE?feature=oembed" TargetMode="External"/><Relationship Id="rId5" Type="http://schemas.openxmlformats.org/officeDocument/2006/relationships/image" Target="../media/image35.jpeg"/><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3.xml"/><Relationship Id="rId1" Type="http://schemas.openxmlformats.org/officeDocument/2006/relationships/video" Target="https://www.youtube.com/embed/QTClLUg8Lco?feature=oembed" TargetMode="External"/><Relationship Id="rId5" Type="http://schemas.openxmlformats.org/officeDocument/2006/relationships/image" Target="../media/image36.jpeg"/><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40.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42.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41.png"/><Relationship Id="rId5" Type="http://schemas.openxmlformats.org/officeDocument/2006/relationships/image" Target="../media/image1.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4" name="Google Shape;54;p13"/>
          <p:cNvPicPr preferRelativeResize="0"/>
          <p:nvPr/>
        </p:nvPicPr>
        <p:blipFill>
          <a:blip r:embed="rId3">
            <a:alphaModFix/>
          </a:blip>
          <a:stretch>
            <a:fillRect/>
          </a:stretch>
        </p:blipFill>
        <p:spPr>
          <a:xfrm>
            <a:off x="-1" y="958237"/>
            <a:ext cx="1186725" cy="3227026"/>
          </a:xfrm>
          <a:prstGeom prst="rect">
            <a:avLst/>
          </a:prstGeom>
          <a:noFill/>
          <a:ln>
            <a:noFill/>
          </a:ln>
        </p:spPr>
      </p:pic>
      <p:pic>
        <p:nvPicPr>
          <p:cNvPr id="55" name="Google Shape;55;p13"/>
          <p:cNvPicPr preferRelativeResize="0"/>
          <p:nvPr/>
        </p:nvPicPr>
        <p:blipFill>
          <a:blip r:embed="rId3">
            <a:alphaModFix/>
          </a:blip>
          <a:stretch>
            <a:fillRect/>
          </a:stretch>
        </p:blipFill>
        <p:spPr>
          <a:xfrm flipH="1">
            <a:off x="7957274" y="958225"/>
            <a:ext cx="1186725" cy="3227026"/>
          </a:xfrm>
          <a:prstGeom prst="rect">
            <a:avLst/>
          </a:prstGeom>
          <a:noFill/>
          <a:ln>
            <a:noFill/>
          </a:ln>
        </p:spPr>
      </p:pic>
      <p:sp>
        <p:nvSpPr>
          <p:cNvPr id="56" name="Google Shape;56;p13"/>
          <p:cNvSpPr txBox="1">
            <a:spLocks noGrp="1"/>
          </p:cNvSpPr>
          <p:nvPr>
            <p:ph type="subTitle" idx="1"/>
          </p:nvPr>
        </p:nvSpPr>
        <p:spPr>
          <a:xfrm>
            <a:off x="0" y="4534400"/>
            <a:ext cx="3789900" cy="609000"/>
          </a:xfrm>
          <a:prstGeom prst="rect">
            <a:avLst/>
          </a:prstGeom>
          <a:noFill/>
        </p:spPr>
        <p:txBody>
          <a:bodyPr spcFirstLastPara="1" wrap="square" lIns="91425" tIns="91425" rIns="91425" bIns="91425" anchor="t" anchorCtr="0">
            <a:normAutofit/>
          </a:bodyPr>
          <a:lstStyle/>
          <a:p>
            <a:pPr marL="0" lvl="0" indent="0" algn="ctr" rtl="0">
              <a:spcBef>
                <a:spcPts val="0"/>
              </a:spcBef>
              <a:spcAft>
                <a:spcPts val="0"/>
              </a:spcAft>
              <a:buNone/>
            </a:pPr>
            <a:r>
              <a:rPr lang="es-419" sz="1600" b="1">
                <a:solidFill>
                  <a:srgbClr val="595959"/>
                </a:solidFill>
              </a:rPr>
              <a:t>SHIFT 3 - Final Pitch</a:t>
            </a:r>
            <a:endParaRPr sz="1600" b="1">
              <a:solidFill>
                <a:srgbClr val="595959"/>
              </a:solidFill>
            </a:endParaRPr>
          </a:p>
        </p:txBody>
      </p:sp>
      <p:sp>
        <p:nvSpPr>
          <p:cNvPr id="57" name="Google Shape;57;p13"/>
          <p:cNvSpPr txBox="1">
            <a:spLocks noGrp="1"/>
          </p:cNvSpPr>
          <p:nvPr>
            <p:ph type="subTitle" idx="1"/>
          </p:nvPr>
        </p:nvSpPr>
        <p:spPr>
          <a:xfrm>
            <a:off x="6470700" y="4534400"/>
            <a:ext cx="2673300" cy="609000"/>
          </a:xfrm>
          <a:prstGeom prst="rect">
            <a:avLst/>
          </a:prstGeom>
          <a:noFill/>
        </p:spPr>
        <p:txBody>
          <a:bodyPr spcFirstLastPara="1" wrap="square" lIns="91425" tIns="91425" rIns="91425" bIns="91425" anchor="t" anchorCtr="0">
            <a:normAutofit/>
          </a:bodyPr>
          <a:lstStyle/>
          <a:p>
            <a:pPr marL="457200" lvl="0" indent="0" algn="ctr" rtl="0">
              <a:spcBef>
                <a:spcPts val="0"/>
              </a:spcBef>
              <a:spcAft>
                <a:spcPts val="0"/>
              </a:spcAft>
              <a:buNone/>
            </a:pPr>
            <a:r>
              <a:rPr lang="es-419" sz="1600" b="1">
                <a:solidFill>
                  <a:srgbClr val="595959"/>
                </a:solidFill>
              </a:rPr>
              <a:t>04.11.2023</a:t>
            </a:r>
            <a:endParaRPr sz="1600" b="1">
              <a:solidFill>
                <a:srgbClr val="595959"/>
              </a:solidFill>
            </a:endParaRPr>
          </a:p>
        </p:txBody>
      </p:sp>
      <p:pic>
        <p:nvPicPr>
          <p:cNvPr id="58" name="Google Shape;58;p13"/>
          <p:cNvPicPr preferRelativeResize="0"/>
          <p:nvPr/>
        </p:nvPicPr>
        <p:blipFill>
          <a:blip r:embed="rId4">
            <a:alphaModFix/>
          </a:blip>
          <a:stretch>
            <a:fillRect/>
          </a:stretch>
        </p:blipFill>
        <p:spPr>
          <a:xfrm>
            <a:off x="7122500" y="365025"/>
            <a:ext cx="1597925" cy="415725"/>
          </a:xfrm>
          <a:prstGeom prst="rect">
            <a:avLst/>
          </a:prstGeom>
          <a:noFill/>
          <a:ln>
            <a:noFill/>
          </a:ln>
        </p:spPr>
      </p:pic>
      <p:pic>
        <p:nvPicPr>
          <p:cNvPr id="59" name="Google Shape;59;p13"/>
          <p:cNvPicPr preferRelativeResize="0"/>
          <p:nvPr/>
        </p:nvPicPr>
        <p:blipFill>
          <a:blip r:embed="rId5">
            <a:alphaModFix/>
          </a:blip>
          <a:stretch>
            <a:fillRect/>
          </a:stretch>
        </p:blipFill>
        <p:spPr>
          <a:xfrm>
            <a:off x="1487849" y="1796749"/>
            <a:ext cx="6168299" cy="14721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pic>
        <p:nvPicPr>
          <p:cNvPr id="227" name="Google Shape;227;p22"/>
          <p:cNvPicPr preferRelativeResize="0"/>
          <p:nvPr/>
        </p:nvPicPr>
        <p:blipFill>
          <a:blip r:embed="rId3">
            <a:alphaModFix/>
          </a:blip>
          <a:stretch>
            <a:fillRect/>
          </a:stretch>
        </p:blipFill>
        <p:spPr>
          <a:xfrm>
            <a:off x="-1" y="1916475"/>
            <a:ext cx="1186725" cy="3227026"/>
          </a:xfrm>
          <a:prstGeom prst="rect">
            <a:avLst/>
          </a:prstGeom>
          <a:noFill/>
          <a:ln>
            <a:noFill/>
          </a:ln>
        </p:spPr>
      </p:pic>
      <p:pic>
        <p:nvPicPr>
          <p:cNvPr id="228" name="Google Shape;228;p22"/>
          <p:cNvPicPr preferRelativeResize="0"/>
          <p:nvPr/>
        </p:nvPicPr>
        <p:blipFill>
          <a:blip r:embed="rId3">
            <a:alphaModFix/>
          </a:blip>
          <a:stretch>
            <a:fillRect/>
          </a:stretch>
        </p:blipFill>
        <p:spPr>
          <a:xfrm rot="10800000">
            <a:off x="7957274" y="0"/>
            <a:ext cx="1186725" cy="3227026"/>
          </a:xfrm>
          <a:prstGeom prst="rect">
            <a:avLst/>
          </a:prstGeom>
          <a:noFill/>
          <a:ln>
            <a:noFill/>
          </a:ln>
        </p:spPr>
      </p:pic>
      <p:sp>
        <p:nvSpPr>
          <p:cNvPr id="229" name="Google Shape;229;p22"/>
          <p:cNvSpPr txBox="1">
            <a:spLocks noGrp="1"/>
          </p:cNvSpPr>
          <p:nvPr>
            <p:ph type="body" idx="1"/>
          </p:nvPr>
        </p:nvSpPr>
        <p:spPr>
          <a:xfrm>
            <a:off x="761975" y="968375"/>
            <a:ext cx="3633300" cy="4174500"/>
          </a:xfrm>
          <a:prstGeom prst="rect">
            <a:avLst/>
          </a:prstGeom>
        </p:spPr>
        <p:txBody>
          <a:bodyPr spcFirstLastPara="1" wrap="square" lIns="91425" tIns="91425" rIns="91425" bIns="91425" anchor="t" anchorCtr="0">
            <a:noAutofit/>
          </a:bodyPr>
          <a:lstStyle/>
          <a:p>
            <a:pPr marL="0" lvl="0" indent="0" algn="l" rtl="0">
              <a:lnSpc>
                <a:spcPct val="105000"/>
              </a:lnSpc>
              <a:spcBef>
                <a:spcPts val="0"/>
              </a:spcBef>
              <a:spcAft>
                <a:spcPts val="0"/>
              </a:spcAft>
              <a:buSzPts val="1018"/>
              <a:buNone/>
            </a:pPr>
            <a:r>
              <a:rPr lang="es-419" sz="1202" b="1"/>
              <a:t>Diana:</a:t>
            </a:r>
            <a:r>
              <a:rPr lang="es-419" sz="1202"/>
              <a:t> I'm glad I got more experience in UX strategy and leadership in my role and had the opportunity to be part of the decision making process, especially with such a short time to build a product and a group from scratch. I was also nervous about using GitHub, but luckily I didn't screw it up!</a:t>
            </a:r>
            <a:endParaRPr sz="1202"/>
          </a:p>
          <a:p>
            <a:pPr marL="0" lvl="0" indent="0" algn="l" rtl="0">
              <a:lnSpc>
                <a:spcPct val="105000"/>
              </a:lnSpc>
              <a:spcBef>
                <a:spcPts val="1200"/>
              </a:spcBef>
              <a:spcAft>
                <a:spcPts val="0"/>
              </a:spcAft>
              <a:buSzPts val="1018"/>
              <a:buNone/>
            </a:pPr>
            <a:r>
              <a:rPr lang="es-419" sz="1202" b="1"/>
              <a:t>Tanya:</a:t>
            </a:r>
            <a:r>
              <a:rPr lang="es-419" sz="1202"/>
              <a:t> I learned the composite parts of a web application, all the parts interact together to create a product. I got deeper knowledge of supporting tools for development: CI/CD, testing, git worktrees.</a:t>
            </a:r>
            <a:endParaRPr sz="1202"/>
          </a:p>
          <a:p>
            <a:pPr marL="0" lvl="0" indent="0" algn="l" rtl="0">
              <a:lnSpc>
                <a:spcPct val="105000"/>
              </a:lnSpc>
              <a:spcBef>
                <a:spcPts val="1200"/>
              </a:spcBef>
              <a:spcAft>
                <a:spcPts val="0"/>
              </a:spcAft>
              <a:buSzPts val="1018"/>
              <a:buNone/>
            </a:pPr>
            <a:r>
              <a:rPr lang="es-419" sz="1202" b="1"/>
              <a:t>Patricia:</a:t>
            </a:r>
            <a:r>
              <a:rPr lang="es-419" sz="1202"/>
              <a:t> I've learned how important it is to create a framework that encourages parallel work. Good communication and task sharing are key. Personally, I've made a lot of progress in data science, especially in natural language processing (NLP) and sprint planning.</a:t>
            </a:r>
            <a:endParaRPr sz="1202"/>
          </a:p>
          <a:p>
            <a:pPr marL="0" lvl="0" indent="0" algn="l" rtl="0">
              <a:lnSpc>
                <a:spcPct val="105000"/>
              </a:lnSpc>
              <a:spcBef>
                <a:spcPts val="1200"/>
              </a:spcBef>
              <a:spcAft>
                <a:spcPts val="1200"/>
              </a:spcAft>
              <a:buSzPts val="1018"/>
              <a:buNone/>
            </a:pPr>
            <a:endParaRPr sz="1202"/>
          </a:p>
        </p:txBody>
      </p:sp>
      <p:sp>
        <p:nvSpPr>
          <p:cNvPr id="230" name="Google Shape;230;p22"/>
          <p:cNvSpPr txBox="1">
            <a:spLocks noGrp="1"/>
          </p:cNvSpPr>
          <p:nvPr>
            <p:ph type="body" idx="1"/>
          </p:nvPr>
        </p:nvSpPr>
        <p:spPr>
          <a:xfrm>
            <a:off x="4535625" y="968375"/>
            <a:ext cx="3756300" cy="4174500"/>
          </a:xfrm>
          <a:prstGeom prst="rect">
            <a:avLst/>
          </a:prstGeom>
        </p:spPr>
        <p:txBody>
          <a:bodyPr spcFirstLastPara="1" wrap="square" lIns="91425" tIns="91425" rIns="91425" bIns="91425" anchor="t" anchorCtr="0">
            <a:normAutofit/>
          </a:bodyPr>
          <a:lstStyle/>
          <a:p>
            <a:pPr marL="0" lvl="0" indent="0" algn="l" rtl="0">
              <a:lnSpc>
                <a:spcPct val="100000"/>
              </a:lnSpc>
              <a:spcBef>
                <a:spcPts val="0"/>
              </a:spcBef>
              <a:spcAft>
                <a:spcPts val="0"/>
              </a:spcAft>
              <a:buNone/>
            </a:pPr>
            <a:r>
              <a:rPr lang="es-419" sz="1200" b="1"/>
              <a:t>Janice:</a:t>
            </a:r>
            <a:r>
              <a:rPr lang="es-419" sz="1200"/>
              <a:t> My goal was to gain experience in frontend development using technologies I had not previously used, such as NextJS and TypeScript. Developing the application was an intensive learning experience. I look forward to widening my knowledge in a less time critical way :-).</a:t>
            </a:r>
            <a:endParaRPr sz="1200"/>
          </a:p>
          <a:p>
            <a:pPr marL="0" lvl="0" indent="0" algn="l" rtl="0">
              <a:lnSpc>
                <a:spcPct val="100000"/>
              </a:lnSpc>
              <a:spcBef>
                <a:spcPts val="1200"/>
              </a:spcBef>
              <a:spcAft>
                <a:spcPts val="0"/>
              </a:spcAft>
              <a:buNone/>
            </a:pPr>
            <a:r>
              <a:rPr lang="es-419" sz="1200" b="1"/>
              <a:t>Martina:</a:t>
            </a:r>
            <a:r>
              <a:rPr lang="es-419" sz="1200"/>
              <a:t> I wanted to learn more about React and TypeScript. Though my progress in that area was limited, I gained valuable insights into working effectively online, balancing work and personal life, and I developed a deep appreciation for organizations that promote and aid diversity.</a:t>
            </a:r>
            <a:endParaRPr sz="1200" b="1"/>
          </a:p>
          <a:p>
            <a:pPr marL="0" lvl="0" indent="0" algn="l" rtl="0">
              <a:lnSpc>
                <a:spcPct val="100000"/>
              </a:lnSpc>
              <a:spcBef>
                <a:spcPts val="1200"/>
              </a:spcBef>
              <a:spcAft>
                <a:spcPts val="1200"/>
              </a:spcAft>
              <a:buNone/>
            </a:pPr>
            <a:r>
              <a:rPr lang="es-419" sz="1200" b="1"/>
              <a:t>Guilherme: </a:t>
            </a:r>
            <a:r>
              <a:rPr lang="es-419" sz="1200"/>
              <a:t>I learned how the application starts and gets deployed, and how all the parts come together to form one. I found DevOps very interesting, as it fits my background in engineering and my innate desire to automate workflows, streamline actions, and optimize processes.</a:t>
            </a:r>
            <a:endParaRPr sz="1200"/>
          </a:p>
        </p:txBody>
      </p:sp>
      <p:sp>
        <p:nvSpPr>
          <p:cNvPr id="231" name="Google Shape;231;p22"/>
          <p:cNvSpPr txBox="1"/>
          <p:nvPr/>
        </p:nvSpPr>
        <p:spPr>
          <a:xfrm>
            <a:off x="265100" y="132475"/>
            <a:ext cx="44520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419" sz="1800" b="1">
                <a:solidFill>
                  <a:srgbClr val="14366F"/>
                </a:solidFill>
              </a:rPr>
              <a:t>Appendix</a:t>
            </a:r>
            <a:br>
              <a:rPr lang="es-419" sz="1600"/>
            </a:br>
            <a:r>
              <a:rPr lang="es-419">
                <a:solidFill>
                  <a:schemeClr val="dk1"/>
                </a:solidFill>
              </a:rPr>
              <a:t>What we learned as a team and our learning journey</a:t>
            </a:r>
            <a:endParaRPr>
              <a:solidFill>
                <a:schemeClr val="dk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14"/>
          <p:cNvSpPr/>
          <p:nvPr/>
        </p:nvSpPr>
        <p:spPr>
          <a:xfrm>
            <a:off x="326900" y="597325"/>
            <a:ext cx="2706000" cy="1523400"/>
          </a:xfrm>
          <a:prstGeom prst="roundRect">
            <a:avLst>
              <a:gd name="adj" fmla="val 16667"/>
            </a:avLst>
          </a:prstGeom>
          <a:noFill/>
          <a:ln w="38100" cap="flat" cmpd="sng">
            <a:solidFill>
              <a:srgbClr val="D96C06"/>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s-419">
                <a:solidFill>
                  <a:schemeClr val="dk1"/>
                </a:solidFill>
              </a:rPr>
              <a:t>People from </a:t>
            </a:r>
            <a:r>
              <a:rPr lang="es-419" b="1">
                <a:solidFill>
                  <a:schemeClr val="dk1"/>
                </a:solidFill>
              </a:rPr>
              <a:t>underrepresented </a:t>
            </a:r>
            <a:br>
              <a:rPr lang="es-419" b="1">
                <a:solidFill>
                  <a:schemeClr val="dk1"/>
                </a:solidFill>
              </a:rPr>
            </a:br>
            <a:r>
              <a:rPr lang="es-419" b="1">
                <a:solidFill>
                  <a:schemeClr val="dk1"/>
                </a:solidFill>
              </a:rPr>
              <a:t>groups </a:t>
            </a:r>
            <a:r>
              <a:rPr lang="es-419">
                <a:solidFill>
                  <a:schemeClr val="dk1"/>
                </a:solidFill>
              </a:rPr>
              <a:t>want to launch their </a:t>
            </a:r>
            <a:r>
              <a:rPr lang="es-419" b="1">
                <a:solidFill>
                  <a:schemeClr val="dk1"/>
                </a:solidFill>
              </a:rPr>
              <a:t>career in Tech</a:t>
            </a:r>
            <a:r>
              <a:rPr lang="es-419">
                <a:solidFill>
                  <a:schemeClr val="dk1"/>
                </a:solidFill>
              </a:rPr>
              <a:t>.</a:t>
            </a:r>
            <a:endParaRPr>
              <a:solidFill>
                <a:schemeClr val="dk1"/>
              </a:solidFill>
            </a:endParaRPr>
          </a:p>
        </p:txBody>
      </p:sp>
      <p:sp>
        <p:nvSpPr>
          <p:cNvPr id="65" name="Google Shape;65;p14"/>
          <p:cNvSpPr/>
          <p:nvPr/>
        </p:nvSpPr>
        <p:spPr>
          <a:xfrm>
            <a:off x="6109850" y="597325"/>
            <a:ext cx="2783400" cy="1539900"/>
          </a:xfrm>
          <a:prstGeom prst="roundRect">
            <a:avLst>
              <a:gd name="adj" fmla="val 16667"/>
            </a:avLst>
          </a:prstGeom>
          <a:noFill/>
          <a:ln w="38100" cap="flat" cmpd="sng">
            <a:solidFill>
              <a:srgbClr val="1F97FC"/>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s-419" b="1">
                <a:solidFill>
                  <a:schemeClr val="dk1"/>
                </a:solidFill>
              </a:rPr>
              <a:t>Companies</a:t>
            </a:r>
            <a:r>
              <a:rPr lang="es-419">
                <a:solidFill>
                  <a:schemeClr val="dk1"/>
                </a:solidFill>
              </a:rPr>
              <a:t> are looking </a:t>
            </a:r>
            <a:br>
              <a:rPr lang="es-419">
                <a:solidFill>
                  <a:schemeClr val="dk1"/>
                </a:solidFill>
              </a:rPr>
            </a:br>
            <a:r>
              <a:rPr lang="es-419">
                <a:solidFill>
                  <a:schemeClr val="dk1"/>
                </a:solidFill>
              </a:rPr>
              <a:t>for </a:t>
            </a:r>
            <a:r>
              <a:rPr lang="es-419" b="1">
                <a:solidFill>
                  <a:schemeClr val="dk1"/>
                </a:solidFill>
              </a:rPr>
              <a:t>motivated individuals</a:t>
            </a:r>
            <a:r>
              <a:rPr lang="es-419">
                <a:solidFill>
                  <a:schemeClr val="dk1"/>
                </a:solidFill>
              </a:rPr>
              <a:t> and recognise the benefits of </a:t>
            </a:r>
            <a:r>
              <a:rPr lang="es-419" b="1">
                <a:solidFill>
                  <a:schemeClr val="dk1"/>
                </a:solidFill>
              </a:rPr>
              <a:t>diversity</a:t>
            </a:r>
            <a:r>
              <a:rPr lang="es-419">
                <a:solidFill>
                  <a:schemeClr val="dk1"/>
                </a:solidFill>
              </a:rPr>
              <a:t>.</a:t>
            </a:r>
            <a:endParaRPr>
              <a:solidFill>
                <a:schemeClr val="dk1"/>
              </a:solidFill>
            </a:endParaRPr>
          </a:p>
        </p:txBody>
      </p:sp>
      <p:sp>
        <p:nvSpPr>
          <p:cNvPr id="66" name="Google Shape;66;p14"/>
          <p:cNvSpPr txBox="1"/>
          <p:nvPr/>
        </p:nvSpPr>
        <p:spPr>
          <a:xfrm>
            <a:off x="3072000" y="3613825"/>
            <a:ext cx="3000000" cy="831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419" b="1">
                <a:solidFill>
                  <a:srgbClr val="595959"/>
                </a:solidFill>
              </a:rPr>
              <a:t>Facilitate the Integration </a:t>
            </a:r>
            <a:r>
              <a:rPr lang="es-419">
                <a:solidFill>
                  <a:srgbClr val="595959"/>
                </a:solidFill>
              </a:rPr>
              <a:t>of Underrepresented Groups into the </a:t>
            </a:r>
            <a:r>
              <a:rPr lang="es-419" b="1">
                <a:solidFill>
                  <a:srgbClr val="595959"/>
                </a:solidFill>
              </a:rPr>
              <a:t>Swiss Labor Market</a:t>
            </a:r>
            <a:endParaRPr sz="1700" b="1">
              <a:solidFill>
                <a:srgbClr val="595959"/>
              </a:solidFill>
            </a:endParaRPr>
          </a:p>
        </p:txBody>
      </p:sp>
      <p:pic>
        <p:nvPicPr>
          <p:cNvPr id="67" name="Google Shape;67;p14"/>
          <p:cNvPicPr preferRelativeResize="0"/>
          <p:nvPr/>
        </p:nvPicPr>
        <p:blipFill>
          <a:blip r:embed="rId3">
            <a:alphaModFix/>
          </a:blip>
          <a:stretch>
            <a:fillRect/>
          </a:stretch>
        </p:blipFill>
        <p:spPr>
          <a:xfrm>
            <a:off x="976525" y="3992575"/>
            <a:ext cx="1732200" cy="769867"/>
          </a:xfrm>
          <a:prstGeom prst="rect">
            <a:avLst/>
          </a:prstGeom>
          <a:noFill/>
          <a:ln>
            <a:noFill/>
          </a:ln>
        </p:spPr>
      </p:pic>
      <p:pic>
        <p:nvPicPr>
          <p:cNvPr id="68" name="Google Shape;68;p14"/>
          <p:cNvPicPr preferRelativeResize="0"/>
          <p:nvPr/>
        </p:nvPicPr>
        <p:blipFill>
          <a:blip r:embed="rId4">
            <a:alphaModFix/>
          </a:blip>
          <a:stretch>
            <a:fillRect/>
          </a:stretch>
        </p:blipFill>
        <p:spPr>
          <a:xfrm>
            <a:off x="3428026" y="1658484"/>
            <a:ext cx="2313501" cy="1703266"/>
          </a:xfrm>
          <a:prstGeom prst="rect">
            <a:avLst/>
          </a:prstGeom>
          <a:noFill/>
          <a:ln>
            <a:noFill/>
          </a:ln>
        </p:spPr>
      </p:pic>
      <p:pic>
        <p:nvPicPr>
          <p:cNvPr id="69" name="Google Shape;69;p14"/>
          <p:cNvPicPr preferRelativeResize="0"/>
          <p:nvPr/>
        </p:nvPicPr>
        <p:blipFill>
          <a:blip r:embed="rId5">
            <a:alphaModFix/>
          </a:blip>
          <a:stretch>
            <a:fillRect/>
          </a:stretch>
        </p:blipFill>
        <p:spPr>
          <a:xfrm>
            <a:off x="6109849" y="2213425"/>
            <a:ext cx="1554531" cy="831300"/>
          </a:xfrm>
          <a:prstGeom prst="rect">
            <a:avLst/>
          </a:prstGeom>
          <a:noFill/>
          <a:ln>
            <a:noFill/>
          </a:ln>
        </p:spPr>
      </p:pic>
      <p:pic>
        <p:nvPicPr>
          <p:cNvPr id="70" name="Google Shape;70;p14"/>
          <p:cNvPicPr preferRelativeResize="0"/>
          <p:nvPr/>
        </p:nvPicPr>
        <p:blipFill>
          <a:blip r:embed="rId6">
            <a:alphaModFix/>
          </a:blip>
          <a:stretch>
            <a:fillRect/>
          </a:stretch>
        </p:blipFill>
        <p:spPr>
          <a:xfrm>
            <a:off x="1554125" y="2213425"/>
            <a:ext cx="1554525" cy="826875"/>
          </a:xfrm>
          <a:prstGeom prst="rect">
            <a:avLst/>
          </a:prstGeom>
          <a:noFill/>
          <a:ln>
            <a:noFill/>
          </a:ln>
        </p:spPr>
      </p:pic>
      <p:pic>
        <p:nvPicPr>
          <p:cNvPr id="71" name="Google Shape;71;p14"/>
          <p:cNvPicPr preferRelativeResize="0"/>
          <p:nvPr/>
        </p:nvPicPr>
        <p:blipFill rotWithShape="1">
          <a:blip r:embed="rId7">
            <a:alphaModFix/>
          </a:blip>
          <a:srcRect t="41384" b="40989"/>
          <a:stretch/>
        </p:blipFill>
        <p:spPr>
          <a:xfrm>
            <a:off x="6435275" y="4189563"/>
            <a:ext cx="2132550" cy="3759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pic>
        <p:nvPicPr>
          <p:cNvPr id="76" name="Google Shape;76;p15"/>
          <p:cNvPicPr preferRelativeResize="0"/>
          <p:nvPr/>
        </p:nvPicPr>
        <p:blipFill>
          <a:blip r:embed="rId3">
            <a:alphaModFix/>
          </a:blip>
          <a:stretch>
            <a:fillRect/>
          </a:stretch>
        </p:blipFill>
        <p:spPr>
          <a:xfrm>
            <a:off x="-1" y="1916475"/>
            <a:ext cx="1186725" cy="3227026"/>
          </a:xfrm>
          <a:prstGeom prst="rect">
            <a:avLst/>
          </a:prstGeom>
          <a:noFill/>
          <a:ln>
            <a:noFill/>
          </a:ln>
        </p:spPr>
      </p:pic>
      <p:pic>
        <p:nvPicPr>
          <p:cNvPr id="77" name="Google Shape;77;p15"/>
          <p:cNvPicPr preferRelativeResize="0"/>
          <p:nvPr/>
        </p:nvPicPr>
        <p:blipFill>
          <a:blip r:embed="rId3">
            <a:alphaModFix/>
          </a:blip>
          <a:stretch>
            <a:fillRect/>
          </a:stretch>
        </p:blipFill>
        <p:spPr>
          <a:xfrm rot="10800000">
            <a:off x="7957274" y="1916475"/>
            <a:ext cx="1186725" cy="3227026"/>
          </a:xfrm>
          <a:prstGeom prst="rect">
            <a:avLst/>
          </a:prstGeom>
          <a:noFill/>
          <a:ln>
            <a:noFill/>
          </a:ln>
        </p:spPr>
      </p:pic>
      <p:sp>
        <p:nvSpPr>
          <p:cNvPr id="78" name="Google Shape;78;p15"/>
          <p:cNvSpPr/>
          <p:nvPr/>
        </p:nvSpPr>
        <p:spPr>
          <a:xfrm>
            <a:off x="6821738" y="1096200"/>
            <a:ext cx="2091600" cy="3747600"/>
          </a:xfrm>
          <a:prstGeom prst="roundRect">
            <a:avLst>
              <a:gd name="adj" fmla="val 4975"/>
            </a:avLst>
          </a:prstGeom>
          <a:solidFill>
            <a:schemeClr val="l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9" name="Google Shape;79;p15"/>
          <p:cNvSpPr/>
          <p:nvPr/>
        </p:nvSpPr>
        <p:spPr>
          <a:xfrm>
            <a:off x="652500" y="3818125"/>
            <a:ext cx="1386600" cy="7851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80" name="Google Shape;80;p15"/>
          <p:cNvSpPr/>
          <p:nvPr/>
        </p:nvSpPr>
        <p:spPr>
          <a:xfrm>
            <a:off x="996875" y="4363575"/>
            <a:ext cx="565800" cy="178500"/>
          </a:xfrm>
          <a:prstGeom prst="roundRect">
            <a:avLst>
              <a:gd name="adj" fmla="val 16667"/>
            </a:avLst>
          </a:prstGeom>
          <a:solidFill>
            <a:srgbClr val="63E5C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b="1"/>
          </a:p>
        </p:txBody>
      </p:sp>
      <p:sp>
        <p:nvSpPr>
          <p:cNvPr id="81" name="Google Shape;81;p15"/>
          <p:cNvSpPr txBox="1"/>
          <p:nvPr/>
        </p:nvSpPr>
        <p:spPr>
          <a:xfrm>
            <a:off x="968550" y="4314375"/>
            <a:ext cx="8259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419" sz="600" b="1"/>
              <a:t>100% match</a:t>
            </a:r>
            <a:endParaRPr sz="600" b="1"/>
          </a:p>
        </p:txBody>
      </p:sp>
      <p:pic>
        <p:nvPicPr>
          <p:cNvPr id="82" name="Google Shape;82;p15"/>
          <p:cNvPicPr preferRelativeResize="0"/>
          <p:nvPr/>
        </p:nvPicPr>
        <p:blipFill>
          <a:blip r:embed="rId4">
            <a:alphaModFix/>
          </a:blip>
          <a:stretch>
            <a:fillRect/>
          </a:stretch>
        </p:blipFill>
        <p:spPr>
          <a:xfrm>
            <a:off x="7505588" y="1628615"/>
            <a:ext cx="723900" cy="238210"/>
          </a:xfrm>
          <a:prstGeom prst="rect">
            <a:avLst/>
          </a:prstGeom>
          <a:noFill/>
          <a:ln>
            <a:noFill/>
          </a:ln>
        </p:spPr>
      </p:pic>
      <p:pic>
        <p:nvPicPr>
          <p:cNvPr id="83" name="Google Shape;83;p15"/>
          <p:cNvPicPr preferRelativeResize="0"/>
          <p:nvPr/>
        </p:nvPicPr>
        <p:blipFill>
          <a:blip r:embed="rId5">
            <a:alphaModFix/>
          </a:blip>
          <a:stretch>
            <a:fillRect/>
          </a:stretch>
        </p:blipFill>
        <p:spPr>
          <a:xfrm>
            <a:off x="7329850" y="2554753"/>
            <a:ext cx="1075375" cy="537700"/>
          </a:xfrm>
          <a:prstGeom prst="rect">
            <a:avLst/>
          </a:prstGeom>
          <a:noFill/>
          <a:ln>
            <a:noFill/>
          </a:ln>
        </p:spPr>
      </p:pic>
      <p:pic>
        <p:nvPicPr>
          <p:cNvPr id="84" name="Google Shape;84;p15"/>
          <p:cNvPicPr preferRelativeResize="0"/>
          <p:nvPr/>
        </p:nvPicPr>
        <p:blipFill>
          <a:blip r:embed="rId6">
            <a:alphaModFix/>
          </a:blip>
          <a:stretch>
            <a:fillRect/>
          </a:stretch>
        </p:blipFill>
        <p:spPr>
          <a:xfrm>
            <a:off x="7437600" y="2044875"/>
            <a:ext cx="859875" cy="379050"/>
          </a:xfrm>
          <a:prstGeom prst="rect">
            <a:avLst/>
          </a:prstGeom>
          <a:noFill/>
          <a:ln>
            <a:noFill/>
          </a:ln>
        </p:spPr>
      </p:pic>
      <p:pic>
        <p:nvPicPr>
          <p:cNvPr id="85" name="Google Shape;85;p15"/>
          <p:cNvPicPr preferRelativeResize="0"/>
          <p:nvPr/>
        </p:nvPicPr>
        <p:blipFill>
          <a:blip r:embed="rId7">
            <a:alphaModFix/>
          </a:blip>
          <a:stretch>
            <a:fillRect/>
          </a:stretch>
        </p:blipFill>
        <p:spPr>
          <a:xfrm>
            <a:off x="7329850" y="2952579"/>
            <a:ext cx="1075375" cy="670221"/>
          </a:xfrm>
          <a:prstGeom prst="rect">
            <a:avLst/>
          </a:prstGeom>
          <a:noFill/>
          <a:ln>
            <a:noFill/>
          </a:ln>
        </p:spPr>
      </p:pic>
      <p:pic>
        <p:nvPicPr>
          <p:cNvPr id="86" name="Google Shape;86;p15"/>
          <p:cNvPicPr preferRelativeResize="0"/>
          <p:nvPr/>
        </p:nvPicPr>
        <p:blipFill>
          <a:blip r:embed="rId8">
            <a:alphaModFix/>
          </a:blip>
          <a:stretch>
            <a:fillRect/>
          </a:stretch>
        </p:blipFill>
        <p:spPr>
          <a:xfrm>
            <a:off x="7329850" y="3555440"/>
            <a:ext cx="1075375" cy="547961"/>
          </a:xfrm>
          <a:prstGeom prst="rect">
            <a:avLst/>
          </a:prstGeom>
          <a:noFill/>
          <a:ln>
            <a:noFill/>
          </a:ln>
        </p:spPr>
      </p:pic>
      <p:pic>
        <p:nvPicPr>
          <p:cNvPr id="87" name="Google Shape;87;p15"/>
          <p:cNvPicPr preferRelativeResize="0"/>
          <p:nvPr/>
        </p:nvPicPr>
        <p:blipFill>
          <a:blip r:embed="rId9">
            <a:alphaModFix/>
          </a:blip>
          <a:stretch>
            <a:fillRect/>
          </a:stretch>
        </p:blipFill>
        <p:spPr>
          <a:xfrm>
            <a:off x="7295312" y="4156999"/>
            <a:ext cx="1144450" cy="591650"/>
          </a:xfrm>
          <a:prstGeom prst="rect">
            <a:avLst/>
          </a:prstGeom>
          <a:noFill/>
          <a:ln>
            <a:noFill/>
          </a:ln>
        </p:spPr>
      </p:pic>
      <p:pic>
        <p:nvPicPr>
          <p:cNvPr id="88" name="Google Shape;88;p15"/>
          <p:cNvPicPr preferRelativeResize="0"/>
          <p:nvPr/>
        </p:nvPicPr>
        <p:blipFill rotWithShape="1">
          <a:blip r:embed="rId10">
            <a:alphaModFix/>
          </a:blip>
          <a:srcRect t="1143" b="1143"/>
          <a:stretch/>
        </p:blipFill>
        <p:spPr>
          <a:xfrm>
            <a:off x="2403405" y="1096188"/>
            <a:ext cx="2091600" cy="3746850"/>
          </a:xfrm>
          <a:prstGeom prst="rect">
            <a:avLst/>
          </a:prstGeom>
          <a:noFill/>
          <a:ln>
            <a:noFill/>
          </a:ln>
        </p:spPr>
      </p:pic>
      <p:pic>
        <p:nvPicPr>
          <p:cNvPr id="89" name="Google Shape;89;p15"/>
          <p:cNvPicPr preferRelativeResize="0"/>
          <p:nvPr/>
        </p:nvPicPr>
        <p:blipFill rotWithShape="1">
          <a:blip r:embed="rId11">
            <a:alphaModFix/>
          </a:blip>
          <a:srcRect t="1143" b="1143"/>
          <a:stretch/>
        </p:blipFill>
        <p:spPr>
          <a:xfrm>
            <a:off x="194230" y="1096575"/>
            <a:ext cx="2091600" cy="3746850"/>
          </a:xfrm>
          <a:prstGeom prst="rect">
            <a:avLst/>
          </a:prstGeom>
          <a:noFill/>
          <a:ln>
            <a:noFill/>
          </a:ln>
        </p:spPr>
      </p:pic>
      <p:pic>
        <p:nvPicPr>
          <p:cNvPr id="90" name="Google Shape;90;p15"/>
          <p:cNvPicPr preferRelativeResize="0"/>
          <p:nvPr/>
        </p:nvPicPr>
        <p:blipFill rotWithShape="1">
          <a:blip r:embed="rId12">
            <a:alphaModFix/>
          </a:blip>
          <a:srcRect t="1143" b="1143"/>
          <a:stretch/>
        </p:blipFill>
        <p:spPr>
          <a:xfrm>
            <a:off x="4638330" y="1096188"/>
            <a:ext cx="2091600" cy="3746850"/>
          </a:xfrm>
          <a:prstGeom prst="rect">
            <a:avLst/>
          </a:prstGeom>
          <a:noFill/>
          <a:ln>
            <a:noFill/>
          </a:ln>
        </p:spPr>
      </p:pic>
      <p:pic>
        <p:nvPicPr>
          <p:cNvPr id="91" name="Google Shape;91;p15"/>
          <p:cNvPicPr preferRelativeResize="0"/>
          <p:nvPr/>
        </p:nvPicPr>
        <p:blipFill>
          <a:blip r:embed="rId13">
            <a:alphaModFix/>
          </a:blip>
          <a:stretch>
            <a:fillRect/>
          </a:stretch>
        </p:blipFill>
        <p:spPr>
          <a:xfrm>
            <a:off x="7414900" y="203225"/>
            <a:ext cx="1305524" cy="339650"/>
          </a:xfrm>
          <a:prstGeom prst="rect">
            <a:avLst/>
          </a:prstGeom>
          <a:noFill/>
          <a:ln>
            <a:noFill/>
          </a:ln>
        </p:spPr>
      </p:pic>
      <p:sp>
        <p:nvSpPr>
          <p:cNvPr id="92" name="Google Shape;92;p15"/>
          <p:cNvSpPr txBox="1"/>
          <p:nvPr/>
        </p:nvSpPr>
        <p:spPr>
          <a:xfrm>
            <a:off x="265100" y="132485"/>
            <a:ext cx="34104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419" sz="1800" b="1">
                <a:solidFill>
                  <a:srgbClr val="14366F"/>
                </a:solidFill>
              </a:rPr>
              <a:t>The Team </a:t>
            </a:r>
            <a:br>
              <a:rPr lang="es-419" sz="1600"/>
            </a:br>
            <a:r>
              <a:rPr lang="es-419">
                <a:solidFill>
                  <a:schemeClr val="dk1"/>
                </a:solidFill>
              </a:rPr>
              <a:t>Backend &amp; Data Science</a:t>
            </a:r>
            <a:endParaRPr>
              <a:solidFill>
                <a:schemeClr val="dk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pic>
        <p:nvPicPr>
          <p:cNvPr id="97" name="Google Shape;97;p16"/>
          <p:cNvPicPr preferRelativeResize="0"/>
          <p:nvPr/>
        </p:nvPicPr>
        <p:blipFill>
          <a:blip r:embed="rId3">
            <a:alphaModFix/>
          </a:blip>
          <a:stretch>
            <a:fillRect/>
          </a:stretch>
        </p:blipFill>
        <p:spPr>
          <a:xfrm>
            <a:off x="-1" y="1916475"/>
            <a:ext cx="1186725" cy="3227026"/>
          </a:xfrm>
          <a:prstGeom prst="rect">
            <a:avLst/>
          </a:prstGeom>
          <a:noFill/>
          <a:ln>
            <a:noFill/>
          </a:ln>
        </p:spPr>
      </p:pic>
      <p:pic>
        <p:nvPicPr>
          <p:cNvPr id="98" name="Google Shape;98;p16"/>
          <p:cNvPicPr preferRelativeResize="0"/>
          <p:nvPr/>
        </p:nvPicPr>
        <p:blipFill>
          <a:blip r:embed="rId3">
            <a:alphaModFix/>
          </a:blip>
          <a:stretch>
            <a:fillRect/>
          </a:stretch>
        </p:blipFill>
        <p:spPr>
          <a:xfrm rot="10800000">
            <a:off x="7957274" y="1916475"/>
            <a:ext cx="1186725" cy="3227026"/>
          </a:xfrm>
          <a:prstGeom prst="rect">
            <a:avLst/>
          </a:prstGeom>
          <a:noFill/>
          <a:ln>
            <a:noFill/>
          </a:ln>
        </p:spPr>
      </p:pic>
      <p:sp>
        <p:nvSpPr>
          <p:cNvPr id="99" name="Google Shape;99;p16"/>
          <p:cNvSpPr txBox="1"/>
          <p:nvPr/>
        </p:nvSpPr>
        <p:spPr>
          <a:xfrm>
            <a:off x="265100" y="132485"/>
            <a:ext cx="34104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419" sz="1800" b="1">
                <a:solidFill>
                  <a:srgbClr val="14366F"/>
                </a:solidFill>
              </a:rPr>
              <a:t>The Team </a:t>
            </a:r>
            <a:br>
              <a:rPr lang="es-419" sz="1600"/>
            </a:br>
            <a:r>
              <a:rPr lang="es-419">
                <a:solidFill>
                  <a:schemeClr val="dk1"/>
                </a:solidFill>
              </a:rPr>
              <a:t>Frontend &amp; UX/UI Design</a:t>
            </a:r>
            <a:endParaRPr>
              <a:solidFill>
                <a:schemeClr val="dk1"/>
              </a:solidFill>
            </a:endParaRPr>
          </a:p>
        </p:txBody>
      </p:sp>
      <p:sp>
        <p:nvSpPr>
          <p:cNvPr id="100" name="Google Shape;100;p16"/>
          <p:cNvSpPr/>
          <p:nvPr/>
        </p:nvSpPr>
        <p:spPr>
          <a:xfrm>
            <a:off x="6821738" y="1096200"/>
            <a:ext cx="2049300" cy="3718800"/>
          </a:xfrm>
          <a:prstGeom prst="roundRect">
            <a:avLst>
              <a:gd name="adj" fmla="val 4975"/>
            </a:avLst>
          </a:prstGeom>
          <a:solidFill>
            <a:schemeClr val="l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101" name="Google Shape;101;p16"/>
          <p:cNvPicPr preferRelativeResize="0"/>
          <p:nvPr/>
        </p:nvPicPr>
        <p:blipFill>
          <a:blip r:embed="rId4">
            <a:alphaModFix/>
          </a:blip>
          <a:stretch>
            <a:fillRect/>
          </a:stretch>
        </p:blipFill>
        <p:spPr>
          <a:xfrm>
            <a:off x="7423896" y="1521750"/>
            <a:ext cx="845000" cy="468825"/>
          </a:xfrm>
          <a:prstGeom prst="rect">
            <a:avLst/>
          </a:prstGeom>
          <a:noFill/>
          <a:ln>
            <a:noFill/>
          </a:ln>
        </p:spPr>
      </p:pic>
      <p:pic>
        <p:nvPicPr>
          <p:cNvPr id="102" name="Google Shape;102;p16"/>
          <p:cNvPicPr preferRelativeResize="0"/>
          <p:nvPr/>
        </p:nvPicPr>
        <p:blipFill>
          <a:blip r:embed="rId5">
            <a:alphaModFix/>
          </a:blip>
          <a:stretch>
            <a:fillRect/>
          </a:stretch>
        </p:blipFill>
        <p:spPr>
          <a:xfrm>
            <a:off x="7519067" y="4222925"/>
            <a:ext cx="654659" cy="262600"/>
          </a:xfrm>
          <a:prstGeom prst="rect">
            <a:avLst/>
          </a:prstGeom>
          <a:noFill/>
          <a:ln w="9525" cap="flat" cmpd="sng">
            <a:solidFill>
              <a:schemeClr val="lt2"/>
            </a:solidFill>
            <a:prstDash val="solid"/>
            <a:round/>
            <a:headEnd type="none" w="sm" len="sm"/>
            <a:tailEnd type="none" w="sm" len="sm"/>
          </a:ln>
        </p:spPr>
      </p:pic>
      <p:pic>
        <p:nvPicPr>
          <p:cNvPr id="103" name="Google Shape;103;p16"/>
          <p:cNvPicPr preferRelativeResize="0"/>
          <p:nvPr/>
        </p:nvPicPr>
        <p:blipFill>
          <a:blip r:embed="rId6">
            <a:alphaModFix/>
          </a:blip>
          <a:stretch>
            <a:fillRect/>
          </a:stretch>
        </p:blipFill>
        <p:spPr>
          <a:xfrm>
            <a:off x="7423896" y="3559374"/>
            <a:ext cx="845000" cy="283110"/>
          </a:xfrm>
          <a:prstGeom prst="rect">
            <a:avLst/>
          </a:prstGeom>
          <a:noFill/>
          <a:ln>
            <a:noFill/>
          </a:ln>
        </p:spPr>
      </p:pic>
      <p:pic>
        <p:nvPicPr>
          <p:cNvPr id="104" name="Google Shape;104;p16"/>
          <p:cNvPicPr preferRelativeResize="0"/>
          <p:nvPr/>
        </p:nvPicPr>
        <p:blipFill>
          <a:blip r:embed="rId7">
            <a:alphaModFix/>
          </a:blip>
          <a:stretch>
            <a:fillRect/>
          </a:stretch>
        </p:blipFill>
        <p:spPr>
          <a:xfrm>
            <a:off x="7418248" y="2166909"/>
            <a:ext cx="856295" cy="468825"/>
          </a:xfrm>
          <a:prstGeom prst="rect">
            <a:avLst/>
          </a:prstGeom>
          <a:noFill/>
          <a:ln>
            <a:noFill/>
          </a:ln>
        </p:spPr>
      </p:pic>
      <p:pic>
        <p:nvPicPr>
          <p:cNvPr id="105" name="Google Shape;105;p16"/>
          <p:cNvPicPr preferRelativeResize="0"/>
          <p:nvPr/>
        </p:nvPicPr>
        <p:blipFill rotWithShape="1">
          <a:blip r:embed="rId8">
            <a:alphaModFix/>
          </a:blip>
          <a:srcRect t="1143" b="1143"/>
          <a:stretch/>
        </p:blipFill>
        <p:spPr>
          <a:xfrm>
            <a:off x="187200" y="1094400"/>
            <a:ext cx="2091600" cy="3746850"/>
          </a:xfrm>
          <a:prstGeom prst="rect">
            <a:avLst/>
          </a:prstGeom>
          <a:noFill/>
          <a:ln>
            <a:noFill/>
          </a:ln>
        </p:spPr>
      </p:pic>
      <p:pic>
        <p:nvPicPr>
          <p:cNvPr id="106" name="Google Shape;106;p16"/>
          <p:cNvPicPr preferRelativeResize="0"/>
          <p:nvPr/>
        </p:nvPicPr>
        <p:blipFill rotWithShape="1">
          <a:blip r:embed="rId9">
            <a:alphaModFix/>
          </a:blip>
          <a:srcRect t="1133" b="1133"/>
          <a:stretch/>
        </p:blipFill>
        <p:spPr>
          <a:xfrm>
            <a:off x="4613275" y="1094025"/>
            <a:ext cx="2091600" cy="3747602"/>
          </a:xfrm>
          <a:prstGeom prst="rect">
            <a:avLst/>
          </a:prstGeom>
          <a:noFill/>
          <a:ln>
            <a:noFill/>
          </a:ln>
        </p:spPr>
      </p:pic>
      <p:pic>
        <p:nvPicPr>
          <p:cNvPr id="107" name="Google Shape;107;p16"/>
          <p:cNvPicPr preferRelativeResize="0"/>
          <p:nvPr/>
        </p:nvPicPr>
        <p:blipFill>
          <a:blip r:embed="rId10">
            <a:alphaModFix/>
          </a:blip>
          <a:stretch>
            <a:fillRect/>
          </a:stretch>
        </p:blipFill>
        <p:spPr>
          <a:xfrm>
            <a:off x="7414900" y="203225"/>
            <a:ext cx="1305524" cy="339650"/>
          </a:xfrm>
          <a:prstGeom prst="rect">
            <a:avLst/>
          </a:prstGeom>
          <a:noFill/>
          <a:ln>
            <a:noFill/>
          </a:ln>
        </p:spPr>
      </p:pic>
      <p:pic>
        <p:nvPicPr>
          <p:cNvPr id="108" name="Google Shape;108;p16"/>
          <p:cNvPicPr preferRelativeResize="0"/>
          <p:nvPr/>
        </p:nvPicPr>
        <p:blipFill rotWithShape="1">
          <a:blip r:embed="rId11">
            <a:alphaModFix/>
          </a:blip>
          <a:srcRect/>
          <a:stretch/>
        </p:blipFill>
        <p:spPr>
          <a:xfrm>
            <a:off x="2421399" y="1096200"/>
            <a:ext cx="2049300" cy="3757057"/>
          </a:xfrm>
          <a:prstGeom prst="rect">
            <a:avLst/>
          </a:prstGeom>
          <a:noFill/>
          <a:ln>
            <a:noFill/>
          </a:ln>
        </p:spPr>
      </p:pic>
      <p:pic>
        <p:nvPicPr>
          <p:cNvPr id="109" name="Google Shape;109;p16"/>
          <p:cNvPicPr preferRelativeResize="0"/>
          <p:nvPr/>
        </p:nvPicPr>
        <p:blipFill>
          <a:blip r:embed="rId12">
            <a:alphaModFix/>
          </a:blip>
          <a:stretch>
            <a:fillRect/>
          </a:stretch>
        </p:blipFill>
        <p:spPr>
          <a:xfrm>
            <a:off x="7179693" y="2893711"/>
            <a:ext cx="1333406" cy="3396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pic>
        <p:nvPicPr>
          <p:cNvPr id="114" name="Google Shape;114;p17"/>
          <p:cNvPicPr preferRelativeResize="0"/>
          <p:nvPr/>
        </p:nvPicPr>
        <p:blipFill>
          <a:blip r:embed="rId3">
            <a:alphaModFix/>
          </a:blip>
          <a:stretch>
            <a:fillRect/>
          </a:stretch>
        </p:blipFill>
        <p:spPr>
          <a:xfrm>
            <a:off x="-1" y="1916475"/>
            <a:ext cx="1186725" cy="3227026"/>
          </a:xfrm>
          <a:prstGeom prst="rect">
            <a:avLst/>
          </a:prstGeom>
          <a:noFill/>
          <a:ln>
            <a:noFill/>
          </a:ln>
        </p:spPr>
      </p:pic>
      <p:grpSp>
        <p:nvGrpSpPr>
          <p:cNvPr id="115" name="Google Shape;115;p17"/>
          <p:cNvGrpSpPr/>
          <p:nvPr/>
        </p:nvGrpSpPr>
        <p:grpSpPr>
          <a:xfrm>
            <a:off x="345600" y="842400"/>
            <a:ext cx="1685210" cy="1620381"/>
            <a:chOff x="1337063" y="231544"/>
            <a:chExt cx="1464000" cy="1407681"/>
          </a:xfrm>
        </p:grpSpPr>
        <p:sp>
          <p:nvSpPr>
            <p:cNvPr id="116" name="Google Shape;116;p17"/>
            <p:cNvSpPr/>
            <p:nvPr/>
          </p:nvSpPr>
          <p:spPr>
            <a:xfrm>
              <a:off x="1373950" y="305125"/>
              <a:ext cx="1427100" cy="1334100"/>
            </a:xfrm>
            <a:prstGeom prst="roundRect">
              <a:avLst>
                <a:gd name="adj" fmla="val 7497"/>
              </a:avLst>
            </a:prstGeom>
            <a:solidFill>
              <a:schemeClr val="lt1"/>
            </a:solidFill>
            <a:ln w="9525" cap="flat" cmpd="sng">
              <a:solidFill>
                <a:srgbClr val="EEEEEE"/>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117" name="Google Shape;117;p17"/>
            <p:cNvPicPr preferRelativeResize="0"/>
            <p:nvPr/>
          </p:nvPicPr>
          <p:blipFill rotWithShape="1">
            <a:blip r:embed="rId4">
              <a:alphaModFix/>
            </a:blip>
            <a:srcRect l="651" t="592" r="661" b="583"/>
            <a:stretch/>
          </p:blipFill>
          <p:spPr>
            <a:xfrm>
              <a:off x="1383863" y="539994"/>
              <a:ext cx="1417200" cy="813000"/>
            </a:xfrm>
            <a:prstGeom prst="roundRect">
              <a:avLst>
                <a:gd name="adj" fmla="val 0"/>
              </a:avLst>
            </a:prstGeom>
            <a:noFill/>
            <a:ln>
              <a:noFill/>
            </a:ln>
          </p:spPr>
        </p:pic>
        <p:sp>
          <p:nvSpPr>
            <p:cNvPr id="118" name="Google Shape;118;p17"/>
            <p:cNvSpPr txBox="1"/>
            <p:nvPr/>
          </p:nvSpPr>
          <p:spPr>
            <a:xfrm>
              <a:off x="1373938" y="231544"/>
              <a:ext cx="1417200" cy="534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Clr>
                  <a:schemeClr val="dk1"/>
                </a:buClr>
                <a:buSzPts val="1100"/>
                <a:buFont typeface="Arial"/>
                <a:buNone/>
              </a:pPr>
              <a:r>
                <a:rPr lang="es-419" b="1">
                  <a:solidFill>
                    <a:srgbClr val="14366F"/>
                  </a:solidFill>
                </a:rPr>
                <a:t>STAGE 1</a:t>
              </a:r>
              <a:endParaRPr b="1">
                <a:solidFill>
                  <a:srgbClr val="14366F"/>
                </a:solidFill>
              </a:endParaRPr>
            </a:p>
            <a:p>
              <a:pPr marL="0" lvl="0" indent="0" algn="l" rtl="0">
                <a:spcBef>
                  <a:spcPts val="0"/>
                </a:spcBef>
                <a:spcAft>
                  <a:spcPts val="0"/>
                </a:spcAft>
                <a:buNone/>
              </a:pPr>
              <a:endParaRPr b="1"/>
            </a:p>
          </p:txBody>
        </p:sp>
        <p:sp>
          <p:nvSpPr>
            <p:cNvPr id="119" name="Google Shape;119;p17"/>
            <p:cNvSpPr txBox="1"/>
            <p:nvPr/>
          </p:nvSpPr>
          <p:spPr>
            <a:xfrm>
              <a:off x="1337063" y="1336194"/>
              <a:ext cx="1453800" cy="280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419" sz="900"/>
                <a:t>EXCITEMENT!</a:t>
              </a:r>
              <a:endParaRPr sz="900"/>
            </a:p>
          </p:txBody>
        </p:sp>
      </p:grpSp>
      <p:grpSp>
        <p:nvGrpSpPr>
          <p:cNvPr id="120" name="Google Shape;120;p17"/>
          <p:cNvGrpSpPr/>
          <p:nvPr/>
        </p:nvGrpSpPr>
        <p:grpSpPr>
          <a:xfrm>
            <a:off x="345697" y="843196"/>
            <a:ext cx="1684816" cy="1619933"/>
            <a:chOff x="1339013" y="254779"/>
            <a:chExt cx="1457831" cy="1384440"/>
          </a:xfrm>
        </p:grpSpPr>
        <p:sp>
          <p:nvSpPr>
            <p:cNvPr id="121" name="Google Shape;121;p17"/>
            <p:cNvSpPr/>
            <p:nvPr/>
          </p:nvSpPr>
          <p:spPr>
            <a:xfrm>
              <a:off x="1373945" y="305119"/>
              <a:ext cx="1422900" cy="1334100"/>
            </a:xfrm>
            <a:prstGeom prst="roundRect">
              <a:avLst>
                <a:gd name="adj" fmla="val 7497"/>
              </a:avLst>
            </a:prstGeom>
            <a:solidFill>
              <a:schemeClr val="lt1"/>
            </a:solidFill>
            <a:ln w="9525" cap="flat" cmpd="sng">
              <a:solidFill>
                <a:srgbClr val="EEEEEE"/>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122" name="Google Shape;122;p17"/>
            <p:cNvPicPr preferRelativeResize="0"/>
            <p:nvPr/>
          </p:nvPicPr>
          <p:blipFill rotWithShape="1">
            <a:blip r:embed="rId5">
              <a:alphaModFix/>
            </a:blip>
            <a:srcRect l="651" t="592" r="661" b="583"/>
            <a:stretch/>
          </p:blipFill>
          <p:spPr>
            <a:xfrm>
              <a:off x="1368688" y="564032"/>
              <a:ext cx="1422900" cy="816300"/>
            </a:xfrm>
            <a:prstGeom prst="roundRect">
              <a:avLst>
                <a:gd name="adj" fmla="val 0"/>
              </a:avLst>
            </a:prstGeom>
            <a:noFill/>
            <a:ln>
              <a:noFill/>
            </a:ln>
          </p:spPr>
        </p:pic>
        <p:sp>
          <p:nvSpPr>
            <p:cNvPr id="123" name="Google Shape;123;p17"/>
            <p:cNvSpPr txBox="1"/>
            <p:nvPr/>
          </p:nvSpPr>
          <p:spPr>
            <a:xfrm>
              <a:off x="1368688" y="254779"/>
              <a:ext cx="1422900" cy="347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419" b="1">
                  <a:solidFill>
                    <a:srgbClr val="14366F"/>
                  </a:solidFill>
                </a:rPr>
                <a:t>STAGE 1</a:t>
              </a:r>
              <a:endParaRPr b="1">
                <a:solidFill>
                  <a:srgbClr val="14366F"/>
                </a:solidFill>
              </a:endParaRPr>
            </a:p>
          </p:txBody>
        </p:sp>
        <p:sp>
          <p:nvSpPr>
            <p:cNvPr id="124" name="Google Shape;124;p17"/>
            <p:cNvSpPr txBox="1"/>
            <p:nvPr/>
          </p:nvSpPr>
          <p:spPr>
            <a:xfrm>
              <a:off x="1339013" y="1338182"/>
              <a:ext cx="1453800" cy="280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419" sz="900"/>
                <a:t>EXCITEMENT!</a:t>
              </a:r>
              <a:endParaRPr sz="900"/>
            </a:p>
          </p:txBody>
        </p:sp>
      </p:grpSp>
      <p:pic>
        <p:nvPicPr>
          <p:cNvPr id="125" name="Google Shape;125;p17"/>
          <p:cNvPicPr preferRelativeResize="0"/>
          <p:nvPr/>
        </p:nvPicPr>
        <p:blipFill>
          <a:blip r:embed="rId3">
            <a:alphaModFix/>
          </a:blip>
          <a:stretch>
            <a:fillRect/>
          </a:stretch>
        </p:blipFill>
        <p:spPr>
          <a:xfrm rot="10800000">
            <a:off x="7957274" y="0"/>
            <a:ext cx="1186725" cy="3227026"/>
          </a:xfrm>
          <a:prstGeom prst="rect">
            <a:avLst/>
          </a:prstGeom>
          <a:noFill/>
          <a:ln>
            <a:noFill/>
          </a:ln>
        </p:spPr>
      </p:pic>
      <p:grpSp>
        <p:nvGrpSpPr>
          <p:cNvPr id="126" name="Google Shape;126;p17"/>
          <p:cNvGrpSpPr/>
          <p:nvPr/>
        </p:nvGrpSpPr>
        <p:grpSpPr>
          <a:xfrm>
            <a:off x="1642197" y="2791282"/>
            <a:ext cx="1591386" cy="1590694"/>
            <a:chOff x="304475" y="1938082"/>
            <a:chExt cx="1408306" cy="1407693"/>
          </a:xfrm>
        </p:grpSpPr>
        <p:grpSp>
          <p:nvGrpSpPr>
            <p:cNvPr id="127" name="Google Shape;127;p17"/>
            <p:cNvGrpSpPr/>
            <p:nvPr/>
          </p:nvGrpSpPr>
          <p:grpSpPr>
            <a:xfrm>
              <a:off x="304475" y="1938082"/>
              <a:ext cx="1408306" cy="1407693"/>
              <a:chOff x="1373950" y="231532"/>
              <a:chExt cx="1408306" cy="1407693"/>
            </a:xfrm>
          </p:grpSpPr>
          <p:sp>
            <p:nvSpPr>
              <p:cNvPr id="128" name="Google Shape;128;p17"/>
              <p:cNvSpPr/>
              <p:nvPr/>
            </p:nvSpPr>
            <p:spPr>
              <a:xfrm>
                <a:off x="1373950" y="305125"/>
                <a:ext cx="1401900" cy="1334100"/>
              </a:xfrm>
              <a:prstGeom prst="roundRect">
                <a:avLst>
                  <a:gd name="adj" fmla="val 7497"/>
                </a:avLst>
              </a:prstGeom>
              <a:solidFill>
                <a:schemeClr val="lt1"/>
              </a:solidFill>
              <a:ln w="9525" cap="flat" cmpd="sng">
                <a:solidFill>
                  <a:srgbClr val="EEEEEE"/>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9" name="Google Shape;129;p17"/>
              <p:cNvSpPr txBox="1"/>
              <p:nvPr/>
            </p:nvSpPr>
            <p:spPr>
              <a:xfrm>
                <a:off x="1380356" y="231532"/>
                <a:ext cx="14019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419" b="1">
                    <a:solidFill>
                      <a:srgbClr val="14366F"/>
                    </a:solidFill>
                  </a:rPr>
                  <a:t>STAGE 2</a:t>
                </a:r>
                <a:endParaRPr b="1">
                  <a:solidFill>
                    <a:srgbClr val="14366F"/>
                  </a:solidFill>
                </a:endParaRPr>
              </a:p>
            </p:txBody>
          </p:sp>
          <p:sp>
            <p:nvSpPr>
              <p:cNvPr id="130" name="Google Shape;130;p17"/>
              <p:cNvSpPr txBox="1"/>
              <p:nvPr/>
            </p:nvSpPr>
            <p:spPr>
              <a:xfrm>
                <a:off x="1373957" y="1353322"/>
                <a:ext cx="1408200" cy="285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419" sz="900"/>
                  <a:t>THOUGHTFULNESS!</a:t>
                </a:r>
                <a:endParaRPr sz="900"/>
              </a:p>
            </p:txBody>
          </p:sp>
        </p:grpSp>
        <p:pic>
          <p:nvPicPr>
            <p:cNvPr id="131" name="Google Shape;131;p17"/>
            <p:cNvPicPr preferRelativeResize="0"/>
            <p:nvPr/>
          </p:nvPicPr>
          <p:blipFill rotWithShape="1">
            <a:blip r:embed="rId6">
              <a:alphaModFix/>
            </a:blip>
            <a:srcRect t="12050" b="6143"/>
            <a:stretch/>
          </p:blipFill>
          <p:spPr>
            <a:xfrm>
              <a:off x="304582" y="2274157"/>
              <a:ext cx="1401900" cy="807000"/>
            </a:xfrm>
            <a:prstGeom prst="roundRect">
              <a:avLst>
                <a:gd name="adj" fmla="val 0"/>
              </a:avLst>
            </a:prstGeom>
            <a:noFill/>
            <a:ln>
              <a:noFill/>
            </a:ln>
          </p:spPr>
        </p:pic>
      </p:grpSp>
      <p:grpSp>
        <p:nvGrpSpPr>
          <p:cNvPr id="132" name="Google Shape;132;p17"/>
          <p:cNvGrpSpPr/>
          <p:nvPr/>
        </p:nvGrpSpPr>
        <p:grpSpPr>
          <a:xfrm>
            <a:off x="1642209" y="2791260"/>
            <a:ext cx="1589711" cy="1593639"/>
            <a:chOff x="304475" y="1935475"/>
            <a:chExt cx="1389365" cy="1410300"/>
          </a:xfrm>
        </p:grpSpPr>
        <p:grpSp>
          <p:nvGrpSpPr>
            <p:cNvPr id="133" name="Google Shape;133;p17"/>
            <p:cNvGrpSpPr/>
            <p:nvPr/>
          </p:nvGrpSpPr>
          <p:grpSpPr>
            <a:xfrm>
              <a:off x="304475" y="1935475"/>
              <a:ext cx="1389365" cy="1410300"/>
              <a:chOff x="1373950" y="228925"/>
              <a:chExt cx="1389365" cy="1410300"/>
            </a:xfrm>
          </p:grpSpPr>
          <p:sp>
            <p:nvSpPr>
              <p:cNvPr id="134" name="Google Shape;134;p17"/>
              <p:cNvSpPr/>
              <p:nvPr/>
            </p:nvSpPr>
            <p:spPr>
              <a:xfrm>
                <a:off x="1373950" y="305125"/>
                <a:ext cx="1384500" cy="1334100"/>
              </a:xfrm>
              <a:prstGeom prst="roundRect">
                <a:avLst>
                  <a:gd name="adj" fmla="val 7497"/>
                </a:avLst>
              </a:prstGeom>
              <a:solidFill>
                <a:schemeClr val="lt1"/>
              </a:solidFill>
              <a:ln w="9525" cap="flat" cmpd="sng">
                <a:solidFill>
                  <a:srgbClr val="EEEEEE"/>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s-419" b="1">
                    <a:solidFill>
                      <a:srgbClr val="14366F"/>
                    </a:solidFill>
                  </a:rPr>
                  <a:t>STAGE 3</a:t>
                </a:r>
                <a:endParaRPr b="1">
                  <a:solidFill>
                    <a:srgbClr val="14366F"/>
                  </a:solidFill>
                </a:endParaRPr>
              </a:p>
              <a:p>
                <a:pPr marL="0" lvl="0" indent="0" algn="ctr" rtl="0">
                  <a:spcBef>
                    <a:spcPts val="0"/>
                  </a:spcBef>
                  <a:spcAft>
                    <a:spcPts val="0"/>
                  </a:spcAft>
                  <a:buNone/>
                </a:pPr>
                <a:r>
                  <a:rPr lang="es-419" b="1">
                    <a:solidFill>
                      <a:srgbClr val="14366F"/>
                    </a:solidFill>
                  </a:rPr>
                  <a:t>STAGE 3</a:t>
                </a:r>
                <a:endParaRPr b="1">
                  <a:solidFill>
                    <a:srgbClr val="14366F"/>
                  </a:solidFill>
                </a:endParaRPr>
              </a:p>
              <a:p>
                <a:pPr marL="0" lvl="0" indent="0" algn="ctr" rtl="0">
                  <a:spcBef>
                    <a:spcPts val="0"/>
                  </a:spcBef>
                  <a:spcAft>
                    <a:spcPts val="0"/>
                  </a:spcAft>
                  <a:buNone/>
                </a:pPr>
                <a:endParaRPr/>
              </a:p>
            </p:txBody>
          </p:sp>
          <p:sp>
            <p:nvSpPr>
              <p:cNvPr id="135" name="Google Shape;135;p17"/>
              <p:cNvSpPr txBox="1"/>
              <p:nvPr/>
            </p:nvSpPr>
            <p:spPr>
              <a:xfrm>
                <a:off x="1378815" y="228925"/>
                <a:ext cx="13845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419" b="1">
                    <a:solidFill>
                      <a:srgbClr val="14366F"/>
                    </a:solidFill>
                  </a:rPr>
                  <a:t>STAGE 2</a:t>
                </a:r>
                <a:endParaRPr/>
              </a:p>
            </p:txBody>
          </p:sp>
          <p:sp>
            <p:nvSpPr>
              <p:cNvPr id="136" name="Google Shape;136;p17"/>
              <p:cNvSpPr txBox="1"/>
              <p:nvPr/>
            </p:nvSpPr>
            <p:spPr>
              <a:xfrm>
                <a:off x="1382675" y="1350724"/>
                <a:ext cx="1375800" cy="285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419" sz="900">
                    <a:solidFill>
                      <a:schemeClr val="dk1"/>
                    </a:solidFill>
                  </a:rPr>
                  <a:t>THOUGHTFULNESS!</a:t>
                </a:r>
                <a:endParaRPr sz="900"/>
              </a:p>
            </p:txBody>
          </p:sp>
        </p:grpSp>
        <p:pic>
          <p:nvPicPr>
            <p:cNvPr id="137" name="Google Shape;137;p17"/>
            <p:cNvPicPr preferRelativeResize="0"/>
            <p:nvPr/>
          </p:nvPicPr>
          <p:blipFill rotWithShape="1">
            <a:blip r:embed="rId7">
              <a:alphaModFix/>
            </a:blip>
            <a:srcRect t="15354" r="9885" b="14406"/>
            <a:stretch/>
          </p:blipFill>
          <p:spPr>
            <a:xfrm>
              <a:off x="304625" y="2275850"/>
              <a:ext cx="1384500" cy="809400"/>
            </a:xfrm>
            <a:prstGeom prst="roundRect">
              <a:avLst>
                <a:gd name="adj" fmla="val 0"/>
              </a:avLst>
            </a:prstGeom>
            <a:noFill/>
            <a:ln>
              <a:noFill/>
            </a:ln>
          </p:spPr>
        </p:pic>
      </p:grpSp>
      <p:grpSp>
        <p:nvGrpSpPr>
          <p:cNvPr id="138" name="Google Shape;138;p17"/>
          <p:cNvGrpSpPr/>
          <p:nvPr/>
        </p:nvGrpSpPr>
        <p:grpSpPr>
          <a:xfrm>
            <a:off x="7281150" y="194250"/>
            <a:ext cx="1601321" cy="1566258"/>
            <a:chOff x="5796396" y="242922"/>
            <a:chExt cx="1483804" cy="1403457"/>
          </a:xfrm>
        </p:grpSpPr>
        <p:grpSp>
          <p:nvGrpSpPr>
            <p:cNvPr id="139" name="Google Shape;139;p17"/>
            <p:cNvGrpSpPr/>
            <p:nvPr/>
          </p:nvGrpSpPr>
          <p:grpSpPr>
            <a:xfrm>
              <a:off x="5796396" y="242922"/>
              <a:ext cx="1483804" cy="1403457"/>
              <a:chOff x="1373936" y="262347"/>
              <a:chExt cx="1483804" cy="1403457"/>
            </a:xfrm>
          </p:grpSpPr>
          <p:sp>
            <p:nvSpPr>
              <p:cNvPr id="140" name="Google Shape;140;p17"/>
              <p:cNvSpPr/>
              <p:nvPr/>
            </p:nvSpPr>
            <p:spPr>
              <a:xfrm>
                <a:off x="1373940" y="305125"/>
                <a:ext cx="1483800" cy="1334100"/>
              </a:xfrm>
              <a:prstGeom prst="roundRect">
                <a:avLst>
                  <a:gd name="adj" fmla="val 7497"/>
                </a:avLst>
              </a:prstGeom>
              <a:solidFill>
                <a:schemeClr val="lt1"/>
              </a:solidFill>
              <a:ln w="9525" cap="flat" cmpd="sng">
                <a:solidFill>
                  <a:srgbClr val="EEEEEE"/>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41" name="Google Shape;141;p17"/>
              <p:cNvSpPr txBox="1"/>
              <p:nvPr/>
            </p:nvSpPr>
            <p:spPr>
              <a:xfrm>
                <a:off x="1373936" y="262347"/>
                <a:ext cx="1483800" cy="358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419" b="1">
                    <a:solidFill>
                      <a:srgbClr val="14366F"/>
                    </a:solidFill>
                  </a:rPr>
                  <a:t>STAGE 5</a:t>
                </a:r>
                <a:endParaRPr b="1">
                  <a:solidFill>
                    <a:srgbClr val="14366F"/>
                  </a:solidFill>
                </a:endParaRPr>
              </a:p>
            </p:txBody>
          </p:sp>
          <p:sp>
            <p:nvSpPr>
              <p:cNvPr id="142" name="Google Shape;142;p17"/>
              <p:cNvSpPr txBox="1"/>
              <p:nvPr/>
            </p:nvSpPr>
            <p:spPr>
              <a:xfrm>
                <a:off x="1373936" y="1362504"/>
                <a:ext cx="1483800" cy="303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419" sz="1000"/>
                  <a:t>PRIDE!</a:t>
                </a:r>
                <a:endParaRPr sz="1000"/>
              </a:p>
            </p:txBody>
          </p:sp>
        </p:grpSp>
        <p:pic>
          <p:nvPicPr>
            <p:cNvPr id="143" name="Google Shape;143;p17"/>
            <p:cNvPicPr preferRelativeResize="0"/>
            <p:nvPr/>
          </p:nvPicPr>
          <p:blipFill rotWithShape="1">
            <a:blip r:embed="rId8">
              <a:alphaModFix/>
            </a:blip>
            <a:srcRect r="9918" b="11386"/>
            <a:stretch/>
          </p:blipFill>
          <p:spPr>
            <a:xfrm>
              <a:off x="5801168" y="559722"/>
              <a:ext cx="1479000" cy="819900"/>
            </a:xfrm>
            <a:prstGeom prst="roundRect">
              <a:avLst>
                <a:gd name="adj" fmla="val 532"/>
              </a:avLst>
            </a:prstGeom>
            <a:noFill/>
            <a:ln>
              <a:noFill/>
            </a:ln>
          </p:spPr>
        </p:pic>
      </p:grpSp>
      <p:grpSp>
        <p:nvGrpSpPr>
          <p:cNvPr id="144" name="Google Shape;144;p17"/>
          <p:cNvGrpSpPr/>
          <p:nvPr/>
        </p:nvGrpSpPr>
        <p:grpSpPr>
          <a:xfrm>
            <a:off x="3978147" y="3123760"/>
            <a:ext cx="1591360" cy="1570908"/>
            <a:chOff x="4967100" y="3572075"/>
            <a:chExt cx="1426077" cy="1407750"/>
          </a:xfrm>
        </p:grpSpPr>
        <p:grpSp>
          <p:nvGrpSpPr>
            <p:cNvPr id="145" name="Google Shape;145;p17"/>
            <p:cNvGrpSpPr/>
            <p:nvPr/>
          </p:nvGrpSpPr>
          <p:grpSpPr>
            <a:xfrm>
              <a:off x="4967100" y="3572075"/>
              <a:ext cx="1426077" cy="1407750"/>
              <a:chOff x="1364775" y="255575"/>
              <a:chExt cx="1426077" cy="1407750"/>
            </a:xfrm>
          </p:grpSpPr>
          <p:sp>
            <p:nvSpPr>
              <p:cNvPr id="146" name="Google Shape;146;p17"/>
              <p:cNvSpPr/>
              <p:nvPr/>
            </p:nvSpPr>
            <p:spPr>
              <a:xfrm>
                <a:off x="1373952" y="340325"/>
                <a:ext cx="1416900" cy="1323000"/>
              </a:xfrm>
              <a:prstGeom prst="roundRect">
                <a:avLst>
                  <a:gd name="adj" fmla="val 7497"/>
                </a:avLst>
              </a:prstGeom>
              <a:solidFill>
                <a:schemeClr val="lt1"/>
              </a:solidFill>
              <a:ln w="9525" cap="flat" cmpd="sng">
                <a:solidFill>
                  <a:srgbClr val="EEEEEE"/>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47" name="Google Shape;147;p17"/>
              <p:cNvSpPr txBox="1"/>
              <p:nvPr/>
            </p:nvSpPr>
            <p:spPr>
              <a:xfrm>
                <a:off x="1380827" y="255575"/>
                <a:ext cx="1408200" cy="358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419" b="1">
                    <a:solidFill>
                      <a:srgbClr val="14366F"/>
                    </a:solidFill>
                  </a:rPr>
                  <a:t>STAGE 3</a:t>
                </a:r>
                <a:endParaRPr b="1">
                  <a:solidFill>
                    <a:srgbClr val="14366F"/>
                  </a:solidFill>
                </a:endParaRPr>
              </a:p>
            </p:txBody>
          </p:sp>
          <p:sp>
            <p:nvSpPr>
              <p:cNvPr id="148" name="Google Shape;148;p17"/>
              <p:cNvSpPr txBox="1"/>
              <p:nvPr/>
            </p:nvSpPr>
            <p:spPr>
              <a:xfrm>
                <a:off x="1364775" y="1368738"/>
                <a:ext cx="1416900" cy="289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419" sz="900"/>
                  <a:t>PANIC!</a:t>
                </a:r>
                <a:endParaRPr sz="900"/>
              </a:p>
            </p:txBody>
          </p:sp>
        </p:grpSp>
        <p:pic>
          <p:nvPicPr>
            <p:cNvPr id="149" name="Google Shape;149;p17"/>
            <p:cNvPicPr preferRelativeResize="0"/>
            <p:nvPr/>
          </p:nvPicPr>
          <p:blipFill rotWithShape="1">
            <a:blip r:embed="rId9">
              <a:alphaModFix/>
            </a:blip>
            <a:srcRect t="13759" b="8762"/>
            <a:stretch/>
          </p:blipFill>
          <p:spPr>
            <a:xfrm>
              <a:off x="4984877" y="3922775"/>
              <a:ext cx="1408200" cy="807900"/>
            </a:xfrm>
            <a:prstGeom prst="roundRect">
              <a:avLst>
                <a:gd name="adj" fmla="val 0"/>
              </a:avLst>
            </a:prstGeom>
            <a:noFill/>
            <a:ln>
              <a:noFill/>
            </a:ln>
          </p:spPr>
        </p:pic>
      </p:grpSp>
      <p:grpSp>
        <p:nvGrpSpPr>
          <p:cNvPr id="150" name="Google Shape;150;p17"/>
          <p:cNvGrpSpPr/>
          <p:nvPr/>
        </p:nvGrpSpPr>
        <p:grpSpPr>
          <a:xfrm>
            <a:off x="3978316" y="3123774"/>
            <a:ext cx="1591022" cy="1596630"/>
            <a:chOff x="4959800" y="3548025"/>
            <a:chExt cx="1425775" cy="1430800"/>
          </a:xfrm>
        </p:grpSpPr>
        <p:grpSp>
          <p:nvGrpSpPr>
            <p:cNvPr id="151" name="Google Shape;151;p17"/>
            <p:cNvGrpSpPr/>
            <p:nvPr/>
          </p:nvGrpSpPr>
          <p:grpSpPr>
            <a:xfrm>
              <a:off x="4959800" y="3548025"/>
              <a:ext cx="1425775" cy="1430800"/>
              <a:chOff x="1357475" y="231525"/>
              <a:chExt cx="1425775" cy="1430800"/>
            </a:xfrm>
          </p:grpSpPr>
          <p:sp>
            <p:nvSpPr>
              <p:cNvPr id="152" name="Google Shape;152;p17"/>
              <p:cNvSpPr/>
              <p:nvPr/>
            </p:nvSpPr>
            <p:spPr>
              <a:xfrm>
                <a:off x="1373950" y="305125"/>
                <a:ext cx="1408200" cy="1334100"/>
              </a:xfrm>
              <a:prstGeom prst="roundRect">
                <a:avLst>
                  <a:gd name="adj" fmla="val 7497"/>
                </a:avLst>
              </a:prstGeom>
              <a:solidFill>
                <a:schemeClr val="lt1"/>
              </a:solidFill>
              <a:ln w="9525" cap="flat" cmpd="sng">
                <a:solidFill>
                  <a:srgbClr val="EEEEEE"/>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53" name="Google Shape;153;p17"/>
              <p:cNvSpPr txBox="1"/>
              <p:nvPr/>
            </p:nvSpPr>
            <p:spPr>
              <a:xfrm>
                <a:off x="1375050" y="231525"/>
                <a:ext cx="1408200" cy="358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419" b="1">
                    <a:solidFill>
                      <a:srgbClr val="14366F"/>
                    </a:solidFill>
                  </a:rPr>
                  <a:t>STAGE 3</a:t>
                </a:r>
                <a:endParaRPr b="1">
                  <a:solidFill>
                    <a:srgbClr val="14366F"/>
                  </a:solidFill>
                </a:endParaRPr>
              </a:p>
            </p:txBody>
          </p:sp>
          <p:sp>
            <p:nvSpPr>
              <p:cNvPr id="154" name="Google Shape;154;p17"/>
              <p:cNvSpPr txBox="1"/>
              <p:nvPr/>
            </p:nvSpPr>
            <p:spPr>
              <a:xfrm>
                <a:off x="1357475" y="1362925"/>
                <a:ext cx="1416900" cy="299400"/>
              </a:xfrm>
              <a:prstGeom prst="rect">
                <a:avLst/>
              </a:prstGeom>
              <a:noFill/>
              <a:ln>
                <a:noFill/>
              </a:ln>
            </p:spPr>
            <p:txBody>
              <a:bodyPr spcFirstLastPara="1" wrap="square" lIns="91425" tIns="91425" rIns="91425" bIns="91425" anchor="t" anchorCtr="0">
                <a:noAutofit/>
              </a:bodyPr>
              <a:lstStyle/>
              <a:p>
                <a:pPr marL="0" lvl="0" indent="0" algn="ctr" rtl="0">
                  <a:lnSpc>
                    <a:spcPct val="80000"/>
                  </a:lnSpc>
                  <a:spcBef>
                    <a:spcPts val="0"/>
                  </a:spcBef>
                  <a:spcAft>
                    <a:spcPts val="0"/>
                  </a:spcAft>
                  <a:buSzPts val="1018"/>
                  <a:buNone/>
                </a:pPr>
                <a:r>
                  <a:rPr lang="es-419" sz="925"/>
                  <a:t>PANIC!</a:t>
                </a:r>
                <a:endParaRPr sz="925"/>
              </a:p>
            </p:txBody>
          </p:sp>
        </p:grpSp>
        <p:pic>
          <p:nvPicPr>
            <p:cNvPr id="155" name="Google Shape;155;p17"/>
            <p:cNvPicPr preferRelativeResize="0"/>
            <p:nvPr/>
          </p:nvPicPr>
          <p:blipFill rotWithShape="1">
            <a:blip r:embed="rId10">
              <a:alphaModFix/>
            </a:blip>
            <a:srcRect l="10097" t="16803" r="-8" b="14834"/>
            <a:stretch/>
          </p:blipFill>
          <p:spPr>
            <a:xfrm>
              <a:off x="4972925" y="3894175"/>
              <a:ext cx="1408200" cy="807900"/>
            </a:xfrm>
            <a:prstGeom prst="roundRect">
              <a:avLst>
                <a:gd name="adj" fmla="val 0"/>
              </a:avLst>
            </a:prstGeom>
            <a:noFill/>
            <a:ln>
              <a:noFill/>
            </a:ln>
          </p:spPr>
        </p:pic>
      </p:grpSp>
      <p:grpSp>
        <p:nvGrpSpPr>
          <p:cNvPr id="156" name="Google Shape;156;p17"/>
          <p:cNvGrpSpPr/>
          <p:nvPr/>
        </p:nvGrpSpPr>
        <p:grpSpPr>
          <a:xfrm>
            <a:off x="6218938" y="2050069"/>
            <a:ext cx="1624475" cy="1570971"/>
            <a:chOff x="6041451" y="2111020"/>
            <a:chExt cx="1455622" cy="1407680"/>
          </a:xfrm>
        </p:grpSpPr>
        <p:grpSp>
          <p:nvGrpSpPr>
            <p:cNvPr id="157" name="Google Shape;157;p17"/>
            <p:cNvGrpSpPr/>
            <p:nvPr/>
          </p:nvGrpSpPr>
          <p:grpSpPr>
            <a:xfrm>
              <a:off x="6041451" y="2111020"/>
              <a:ext cx="1453829" cy="1407680"/>
              <a:chOff x="1373916" y="231532"/>
              <a:chExt cx="1453829" cy="1407680"/>
            </a:xfrm>
          </p:grpSpPr>
          <p:sp>
            <p:nvSpPr>
              <p:cNvPr id="158" name="Google Shape;158;p17"/>
              <p:cNvSpPr/>
              <p:nvPr/>
            </p:nvSpPr>
            <p:spPr>
              <a:xfrm>
                <a:off x="1373945" y="305113"/>
                <a:ext cx="1453800" cy="1334100"/>
              </a:xfrm>
              <a:prstGeom prst="roundRect">
                <a:avLst>
                  <a:gd name="adj" fmla="val 7497"/>
                </a:avLst>
              </a:prstGeom>
              <a:solidFill>
                <a:schemeClr val="lt1"/>
              </a:solidFill>
              <a:ln w="9525" cap="flat" cmpd="sng">
                <a:solidFill>
                  <a:srgbClr val="EEEEEE"/>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59" name="Google Shape;159;p17"/>
              <p:cNvSpPr txBox="1"/>
              <p:nvPr/>
            </p:nvSpPr>
            <p:spPr>
              <a:xfrm>
                <a:off x="1697178" y="231532"/>
                <a:ext cx="846600" cy="358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419" b="1">
                    <a:solidFill>
                      <a:srgbClr val="14366F"/>
                    </a:solidFill>
                  </a:rPr>
                  <a:t>STAGE 4</a:t>
                </a:r>
                <a:endParaRPr b="1">
                  <a:solidFill>
                    <a:srgbClr val="14366F"/>
                  </a:solidFill>
                </a:endParaRPr>
              </a:p>
            </p:txBody>
          </p:sp>
          <p:sp>
            <p:nvSpPr>
              <p:cNvPr id="160" name="Google Shape;160;p17"/>
              <p:cNvSpPr txBox="1"/>
              <p:nvPr/>
            </p:nvSpPr>
            <p:spPr>
              <a:xfrm>
                <a:off x="1373916" y="1322084"/>
                <a:ext cx="1453800" cy="303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419" sz="1000"/>
                  <a:t>DETERMINATION!</a:t>
                </a:r>
                <a:endParaRPr sz="1000"/>
              </a:p>
            </p:txBody>
          </p:sp>
        </p:grpSp>
        <p:pic>
          <p:nvPicPr>
            <p:cNvPr id="161" name="Google Shape;161;p17"/>
            <p:cNvPicPr preferRelativeResize="0"/>
            <p:nvPr/>
          </p:nvPicPr>
          <p:blipFill rotWithShape="1">
            <a:blip r:embed="rId11">
              <a:alphaModFix/>
            </a:blip>
            <a:srcRect t="14563" b="13447"/>
            <a:stretch/>
          </p:blipFill>
          <p:spPr>
            <a:xfrm>
              <a:off x="6041473" y="2436898"/>
              <a:ext cx="1455600" cy="783900"/>
            </a:xfrm>
            <a:prstGeom prst="roundRect">
              <a:avLst>
                <a:gd name="adj" fmla="val 0"/>
              </a:avLst>
            </a:prstGeom>
            <a:noFill/>
            <a:ln>
              <a:noFill/>
            </a:ln>
          </p:spPr>
        </p:pic>
      </p:grpSp>
      <p:grpSp>
        <p:nvGrpSpPr>
          <p:cNvPr id="162" name="Google Shape;162;p17"/>
          <p:cNvGrpSpPr/>
          <p:nvPr/>
        </p:nvGrpSpPr>
        <p:grpSpPr>
          <a:xfrm>
            <a:off x="6220513" y="2050085"/>
            <a:ext cx="1633797" cy="1576922"/>
            <a:chOff x="6032774" y="2111025"/>
            <a:chExt cx="1472685" cy="1413013"/>
          </a:xfrm>
        </p:grpSpPr>
        <p:grpSp>
          <p:nvGrpSpPr>
            <p:cNvPr id="163" name="Google Shape;163;p17"/>
            <p:cNvGrpSpPr/>
            <p:nvPr/>
          </p:nvGrpSpPr>
          <p:grpSpPr>
            <a:xfrm>
              <a:off x="6033067" y="2111025"/>
              <a:ext cx="1472392" cy="1413013"/>
              <a:chOff x="1365532" y="231538"/>
              <a:chExt cx="1472392" cy="1413013"/>
            </a:xfrm>
          </p:grpSpPr>
          <p:sp>
            <p:nvSpPr>
              <p:cNvPr id="164" name="Google Shape;164;p17"/>
              <p:cNvSpPr/>
              <p:nvPr/>
            </p:nvSpPr>
            <p:spPr>
              <a:xfrm>
                <a:off x="1373945" y="305113"/>
                <a:ext cx="1453800" cy="1334100"/>
              </a:xfrm>
              <a:prstGeom prst="roundRect">
                <a:avLst>
                  <a:gd name="adj" fmla="val 7497"/>
                </a:avLst>
              </a:prstGeom>
              <a:solidFill>
                <a:schemeClr val="lt1"/>
              </a:solidFill>
              <a:ln w="9525" cap="flat" cmpd="sng">
                <a:solidFill>
                  <a:srgbClr val="EEEEEE"/>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65" name="Google Shape;165;p17"/>
              <p:cNvSpPr txBox="1"/>
              <p:nvPr/>
            </p:nvSpPr>
            <p:spPr>
              <a:xfrm>
                <a:off x="1373924" y="231538"/>
                <a:ext cx="1464000" cy="358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419" b="1">
                    <a:solidFill>
                      <a:srgbClr val="14366F"/>
                    </a:solidFill>
                  </a:rPr>
                  <a:t>STAGE 4</a:t>
                </a:r>
                <a:endParaRPr b="1">
                  <a:solidFill>
                    <a:srgbClr val="14366F"/>
                  </a:solidFill>
                </a:endParaRPr>
              </a:p>
            </p:txBody>
          </p:sp>
          <p:sp>
            <p:nvSpPr>
              <p:cNvPr id="166" name="Google Shape;166;p17"/>
              <p:cNvSpPr txBox="1"/>
              <p:nvPr/>
            </p:nvSpPr>
            <p:spPr>
              <a:xfrm>
                <a:off x="1365532" y="1341250"/>
                <a:ext cx="1462500" cy="303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419" sz="1000"/>
                  <a:t>DETERMINATION!</a:t>
                </a:r>
                <a:endParaRPr sz="1000"/>
              </a:p>
            </p:txBody>
          </p:sp>
        </p:grpSp>
        <p:pic>
          <p:nvPicPr>
            <p:cNvPr id="167" name="Google Shape;167;p17"/>
            <p:cNvPicPr preferRelativeResize="0"/>
            <p:nvPr/>
          </p:nvPicPr>
          <p:blipFill rotWithShape="1">
            <a:blip r:embed="rId12">
              <a:alphaModFix/>
            </a:blip>
            <a:srcRect t="15392" b="13178"/>
            <a:stretch/>
          </p:blipFill>
          <p:spPr>
            <a:xfrm>
              <a:off x="6032774" y="2436889"/>
              <a:ext cx="1462500" cy="783900"/>
            </a:xfrm>
            <a:prstGeom prst="roundRect">
              <a:avLst>
                <a:gd name="adj" fmla="val 0"/>
              </a:avLst>
            </a:prstGeom>
            <a:noFill/>
            <a:ln>
              <a:noFill/>
            </a:ln>
          </p:spPr>
        </p:pic>
      </p:grpSp>
      <p:cxnSp>
        <p:nvCxnSpPr>
          <p:cNvPr id="168" name="Google Shape;168;p17"/>
          <p:cNvCxnSpPr>
            <a:stCxn id="117" idx="1"/>
          </p:cNvCxnSpPr>
          <p:nvPr/>
        </p:nvCxnSpPr>
        <p:spPr>
          <a:xfrm rot="10800000">
            <a:off x="-333129" y="1290679"/>
            <a:ext cx="732600" cy="374700"/>
          </a:xfrm>
          <a:prstGeom prst="curvedConnector3">
            <a:avLst>
              <a:gd name="adj1" fmla="val 50001"/>
            </a:avLst>
          </a:prstGeom>
          <a:noFill/>
          <a:ln w="38100" cap="flat" cmpd="sng">
            <a:solidFill>
              <a:srgbClr val="1F97FC"/>
            </a:solidFill>
            <a:prstDash val="dash"/>
            <a:round/>
            <a:headEnd type="none" w="med" len="med"/>
            <a:tailEnd type="none" w="med" len="med"/>
          </a:ln>
        </p:spPr>
      </p:cxnSp>
      <p:cxnSp>
        <p:nvCxnSpPr>
          <p:cNvPr id="169" name="Google Shape;169;p17"/>
          <p:cNvCxnSpPr>
            <a:stCxn id="124" idx="2"/>
            <a:endCxn id="135" idx="0"/>
          </p:cNvCxnSpPr>
          <p:nvPr/>
        </p:nvCxnSpPr>
        <p:spPr>
          <a:xfrm rot="-5400000" flipH="1">
            <a:off x="1636825" y="1988400"/>
            <a:ext cx="351900" cy="1254000"/>
          </a:xfrm>
          <a:prstGeom prst="curvedConnector3">
            <a:avLst>
              <a:gd name="adj1" fmla="val 49987"/>
            </a:avLst>
          </a:prstGeom>
          <a:noFill/>
          <a:ln w="38100" cap="flat" cmpd="sng">
            <a:solidFill>
              <a:srgbClr val="1F97FC"/>
            </a:solidFill>
            <a:prstDash val="dash"/>
            <a:round/>
            <a:headEnd type="none" w="med" len="med"/>
            <a:tailEnd type="none" w="med" len="med"/>
          </a:ln>
        </p:spPr>
      </p:cxnSp>
      <p:cxnSp>
        <p:nvCxnSpPr>
          <p:cNvPr id="170" name="Google Shape;170;p17"/>
          <p:cNvCxnSpPr>
            <a:stCxn id="131" idx="3"/>
            <a:endCxn id="155" idx="1"/>
          </p:cNvCxnSpPr>
          <p:nvPr/>
        </p:nvCxnSpPr>
        <p:spPr>
          <a:xfrm>
            <a:off x="3226465" y="3627001"/>
            <a:ext cx="766500" cy="333900"/>
          </a:xfrm>
          <a:prstGeom prst="curvedConnector3">
            <a:avLst>
              <a:gd name="adj1" fmla="val 50000"/>
            </a:avLst>
          </a:prstGeom>
          <a:noFill/>
          <a:ln w="38100" cap="flat" cmpd="sng">
            <a:solidFill>
              <a:srgbClr val="1F97FC"/>
            </a:solidFill>
            <a:prstDash val="dash"/>
            <a:round/>
            <a:headEnd type="none" w="med" len="med"/>
            <a:tailEnd type="none" w="med" len="med"/>
          </a:ln>
        </p:spPr>
      </p:cxnSp>
      <p:cxnSp>
        <p:nvCxnSpPr>
          <p:cNvPr id="171" name="Google Shape;171;p17"/>
          <p:cNvCxnSpPr>
            <a:stCxn id="155" idx="3"/>
            <a:endCxn id="167" idx="1"/>
          </p:cNvCxnSpPr>
          <p:nvPr/>
        </p:nvCxnSpPr>
        <p:spPr>
          <a:xfrm rot="10800000" flipH="1">
            <a:off x="5564373" y="2851111"/>
            <a:ext cx="656100" cy="1109700"/>
          </a:xfrm>
          <a:prstGeom prst="curvedConnector3">
            <a:avLst>
              <a:gd name="adj1" fmla="val 50003"/>
            </a:avLst>
          </a:prstGeom>
          <a:noFill/>
          <a:ln w="38100" cap="flat" cmpd="sng">
            <a:solidFill>
              <a:srgbClr val="1F97FC"/>
            </a:solidFill>
            <a:prstDash val="dash"/>
            <a:round/>
            <a:headEnd type="none" w="med" len="med"/>
            <a:tailEnd type="none" w="med" len="med"/>
          </a:ln>
        </p:spPr>
      </p:cxnSp>
      <p:cxnSp>
        <p:nvCxnSpPr>
          <p:cNvPr id="172" name="Google Shape;172;p17"/>
          <p:cNvCxnSpPr>
            <a:stCxn id="165" idx="0"/>
            <a:endCxn id="143" idx="1"/>
          </p:cNvCxnSpPr>
          <p:nvPr/>
        </p:nvCxnSpPr>
        <p:spPr>
          <a:xfrm rot="-5400000">
            <a:off x="6641879" y="1405535"/>
            <a:ext cx="1044900" cy="244200"/>
          </a:xfrm>
          <a:prstGeom prst="curvedConnector2">
            <a:avLst/>
          </a:prstGeom>
          <a:noFill/>
          <a:ln w="38100" cap="flat" cmpd="sng">
            <a:solidFill>
              <a:srgbClr val="1F97FC"/>
            </a:solidFill>
            <a:prstDash val="dash"/>
            <a:round/>
            <a:headEnd type="none" w="med" len="med"/>
            <a:tailEnd type="none" w="med" len="med"/>
          </a:ln>
        </p:spPr>
      </p:cxnSp>
      <p:sp>
        <p:nvSpPr>
          <p:cNvPr id="173" name="Google Shape;173;p17"/>
          <p:cNvSpPr txBox="1"/>
          <p:nvPr/>
        </p:nvSpPr>
        <p:spPr>
          <a:xfrm>
            <a:off x="265100" y="132485"/>
            <a:ext cx="34104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419" sz="1800" b="1">
                <a:solidFill>
                  <a:srgbClr val="14366F"/>
                </a:solidFill>
              </a:rPr>
              <a:t>Teams development </a:t>
            </a:r>
            <a:br>
              <a:rPr lang="es-419" sz="1600"/>
            </a:br>
            <a:r>
              <a:rPr lang="es-419">
                <a:solidFill>
                  <a:schemeClr val="dk1"/>
                </a:solidFill>
              </a:rPr>
              <a:t>Learning to adapt</a:t>
            </a:r>
            <a:endParaRPr>
              <a:solidFill>
                <a:schemeClr val="dk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5"/>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120"/>
                                        </p:tgtEl>
                                        <p:attrNameLst>
                                          <p:attrName>style.visibility</p:attrName>
                                        </p:attrNameLst>
                                      </p:cBhvr>
                                      <p:to>
                                        <p:strVal val="hidden"/>
                                      </p:to>
                                    </p:set>
                                  </p:childTnLst>
                                </p:cTn>
                              </p:par>
                              <p:par>
                                <p:cTn id="9" presetID="1" presetClass="entr" presetSubtype="0" fill="hold" nodeType="withEffect">
                                  <p:stCondLst>
                                    <p:cond delay="0"/>
                                  </p:stCondLst>
                                  <p:childTnLst>
                                    <p:set>
                                      <p:cBhvr>
                                        <p:cTn id="10" dur="1" fill="hold">
                                          <p:stCondLst>
                                            <p:cond delay="0"/>
                                          </p:stCondLst>
                                        </p:cTn>
                                        <p:tgtEl>
                                          <p:spTgt spid="13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6"/>
                                        </p:tgtEl>
                                        <p:attrNameLst>
                                          <p:attrName>style.visibility</p:attrName>
                                        </p:attrNameLst>
                                      </p:cBhvr>
                                      <p:to>
                                        <p:strVal val="visible"/>
                                      </p:to>
                                    </p:set>
                                  </p:childTnLst>
                                </p:cTn>
                              </p:par>
                              <p:par>
                                <p:cTn id="17" presetID="1" presetClass="exit" presetSubtype="0" fill="hold" nodeType="withEffect">
                                  <p:stCondLst>
                                    <p:cond delay="0"/>
                                  </p:stCondLst>
                                  <p:childTnLst>
                                    <p:set>
                                      <p:cBhvr>
                                        <p:cTn id="18" dur="1" fill="hold">
                                          <p:stCondLst>
                                            <p:cond delay="0"/>
                                          </p:stCondLst>
                                        </p:cTn>
                                        <p:tgtEl>
                                          <p:spTgt spid="132"/>
                                        </p:tgtEl>
                                        <p:attrNameLst>
                                          <p:attrName>style.visibility</p:attrName>
                                        </p:attrNameLst>
                                      </p:cBhvr>
                                      <p:to>
                                        <p:strVal val="hidden"/>
                                      </p:to>
                                    </p:set>
                                  </p:childTnLst>
                                </p:cTn>
                              </p:par>
                              <p:par>
                                <p:cTn id="19" presetID="1" presetClass="entr" presetSubtype="0" fill="hold" nodeType="withEffect">
                                  <p:stCondLst>
                                    <p:cond delay="0"/>
                                  </p:stCondLst>
                                  <p:childTnLst>
                                    <p:set>
                                      <p:cBhvr>
                                        <p:cTn id="20" dur="1" fill="hold">
                                          <p:stCondLst>
                                            <p:cond delay="0"/>
                                          </p:stCondLst>
                                        </p:cTn>
                                        <p:tgtEl>
                                          <p:spTgt spid="15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7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44"/>
                                        </p:tgtEl>
                                        <p:attrNameLst>
                                          <p:attrName>style.visibility</p:attrName>
                                        </p:attrNameLst>
                                      </p:cBhvr>
                                      <p:to>
                                        <p:strVal val="visible"/>
                                      </p:to>
                                    </p:set>
                                  </p:childTnLst>
                                </p:cTn>
                              </p:par>
                              <p:par>
                                <p:cTn id="27" presetID="1" presetClass="exit" presetSubtype="0" fill="hold" nodeType="withEffect">
                                  <p:stCondLst>
                                    <p:cond delay="0"/>
                                  </p:stCondLst>
                                  <p:childTnLst>
                                    <p:set>
                                      <p:cBhvr>
                                        <p:cTn id="28" dur="1" fill="hold">
                                          <p:stCondLst>
                                            <p:cond delay="0"/>
                                          </p:stCondLst>
                                        </p:cTn>
                                        <p:tgtEl>
                                          <p:spTgt spid="150"/>
                                        </p:tgtEl>
                                        <p:attrNameLst>
                                          <p:attrName>style.visibility</p:attrName>
                                        </p:attrNameLst>
                                      </p:cBhvr>
                                      <p:to>
                                        <p:strVal val="hidden"/>
                                      </p:to>
                                    </p:set>
                                  </p:childTnLst>
                                </p:cTn>
                              </p:par>
                              <p:par>
                                <p:cTn id="29" presetID="1" presetClass="entr" presetSubtype="0" fill="hold" nodeType="withEffect">
                                  <p:stCondLst>
                                    <p:cond delay="0"/>
                                  </p:stCondLst>
                                  <p:childTnLst>
                                    <p:set>
                                      <p:cBhvr>
                                        <p:cTn id="30" dur="1" fill="hold">
                                          <p:stCondLst>
                                            <p:cond delay="0"/>
                                          </p:stCondLst>
                                        </p:cTn>
                                        <p:tgtEl>
                                          <p:spTgt spid="16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7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nodeType="clickEffect">
                                  <p:stCondLst>
                                    <p:cond delay="0"/>
                                  </p:stCondLst>
                                  <p:childTnLst>
                                    <p:set>
                                      <p:cBhvr>
                                        <p:cTn id="36" dur="1" fill="hold">
                                          <p:stCondLst>
                                            <p:cond delay="0"/>
                                          </p:stCondLst>
                                        </p:cTn>
                                        <p:tgtEl>
                                          <p:spTgt spid="162"/>
                                        </p:tgtEl>
                                        <p:attrNameLst>
                                          <p:attrName>style.visibility</p:attrName>
                                        </p:attrNameLst>
                                      </p:cBhvr>
                                      <p:to>
                                        <p:strVal val="hidden"/>
                                      </p:to>
                                    </p:set>
                                  </p:childTnLst>
                                </p:cTn>
                              </p:par>
                            </p:childTnLst>
                          </p:cTn>
                        </p:par>
                        <p:par>
                          <p:cTn id="37" fill="hold">
                            <p:stCondLst>
                              <p:cond delay="0"/>
                            </p:stCondLst>
                            <p:childTnLst>
                              <p:par>
                                <p:cTn id="38" presetID="1" presetClass="entr" presetSubtype="0" fill="hold" nodeType="afterEffect">
                                  <p:stCondLst>
                                    <p:cond delay="0"/>
                                  </p:stCondLst>
                                  <p:childTnLst>
                                    <p:set>
                                      <p:cBhvr>
                                        <p:cTn id="39" dur="1" fill="hold">
                                          <p:stCondLst>
                                            <p:cond delay="0"/>
                                          </p:stCondLst>
                                        </p:cTn>
                                        <p:tgtEl>
                                          <p:spTgt spid="156"/>
                                        </p:tgtEl>
                                        <p:attrNameLst>
                                          <p:attrName>style.visibility</p:attrName>
                                        </p:attrNameLst>
                                      </p:cBhvr>
                                      <p:to>
                                        <p:strVal val="visible"/>
                                      </p:to>
                                    </p:set>
                                  </p:childTnLst>
                                </p:cTn>
                              </p:par>
                              <p:par>
                                <p:cTn id="40" presetID="1" presetClass="entr" presetSubtype="0" fill="hold" nodeType="withEffect">
                                  <p:stCondLst>
                                    <p:cond delay="0"/>
                                  </p:stCondLst>
                                  <p:childTnLst>
                                    <p:set>
                                      <p:cBhvr>
                                        <p:cTn id="41" dur="1" fill="hold">
                                          <p:stCondLst>
                                            <p:cond delay="0"/>
                                          </p:stCondLst>
                                        </p:cTn>
                                        <p:tgtEl>
                                          <p:spTgt spid="138"/>
                                        </p:tgtEl>
                                        <p:attrNameLst>
                                          <p:attrName>style.visibility</p:attrName>
                                        </p:attrNameLst>
                                      </p:cBhvr>
                                      <p:to>
                                        <p:strVal val="visible"/>
                                      </p:to>
                                    </p:set>
                                  </p:childTnLst>
                                </p:cTn>
                              </p:par>
                              <p:par>
                                <p:cTn id="42" presetID="1" presetClass="entr" presetSubtype="0" fill="hold" nodeType="withEffect">
                                  <p:stCondLst>
                                    <p:cond delay="0"/>
                                  </p:stCondLst>
                                  <p:childTnLst>
                                    <p:set>
                                      <p:cBhvr>
                                        <p:cTn id="43" dur="1" fill="hold">
                                          <p:stCondLst>
                                            <p:cond delay="0"/>
                                          </p:stCondLst>
                                        </p:cTn>
                                        <p:tgtEl>
                                          <p:spTgt spid="1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pic>
        <p:nvPicPr>
          <p:cNvPr id="179" name="Google Shape;179;p18"/>
          <p:cNvPicPr preferRelativeResize="0"/>
          <p:nvPr/>
        </p:nvPicPr>
        <p:blipFill>
          <a:blip r:embed="rId4">
            <a:alphaModFix/>
          </a:blip>
          <a:stretch>
            <a:fillRect/>
          </a:stretch>
        </p:blipFill>
        <p:spPr>
          <a:xfrm rot="10800000">
            <a:off x="7957274" y="0"/>
            <a:ext cx="1186725" cy="3227026"/>
          </a:xfrm>
          <a:prstGeom prst="rect">
            <a:avLst/>
          </a:prstGeom>
          <a:noFill/>
          <a:ln>
            <a:noFill/>
          </a:ln>
        </p:spPr>
      </p:pic>
      <p:sp>
        <p:nvSpPr>
          <p:cNvPr id="180" name="Google Shape;180;p18"/>
          <p:cNvSpPr txBox="1"/>
          <p:nvPr/>
        </p:nvSpPr>
        <p:spPr>
          <a:xfrm>
            <a:off x="-100425" y="-35150"/>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181" name="Google Shape;181;p18"/>
          <p:cNvSpPr txBox="1"/>
          <p:nvPr/>
        </p:nvSpPr>
        <p:spPr>
          <a:xfrm>
            <a:off x="185850" y="80375"/>
            <a:ext cx="2893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pic>
        <p:nvPicPr>
          <p:cNvPr id="5" name="Média en ligne 4" title="woman++ personas version3">
            <a:hlinkClick r:id="" action="ppaction://media"/>
            <a:extLst>
              <a:ext uri="{FF2B5EF4-FFF2-40B4-BE49-F238E27FC236}">
                <a16:creationId xmlns:a16="http://schemas.microsoft.com/office/drawing/2014/main" id="{A5DE706B-8F24-824C-685C-A3E779D0B11E}"/>
              </a:ext>
            </a:extLst>
          </p:cNvPr>
          <p:cNvPicPr>
            <a:picLocks noRot="1" noChangeAspect="1"/>
          </p:cNvPicPr>
          <p:nvPr>
            <a:videoFile r:link="rId1"/>
          </p:nvPr>
        </p:nvPicPr>
        <p:blipFill>
          <a:blip r:embed="rId5"/>
          <a:stretch>
            <a:fillRect/>
          </a:stretch>
        </p:blipFill>
        <p:spPr>
          <a:xfrm>
            <a:off x="428171" y="230487"/>
            <a:ext cx="8367486" cy="472762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pic>
        <p:nvPicPr>
          <p:cNvPr id="187" name="Google Shape;187;p19"/>
          <p:cNvPicPr preferRelativeResize="0"/>
          <p:nvPr/>
        </p:nvPicPr>
        <p:blipFill>
          <a:blip r:embed="rId4">
            <a:alphaModFix/>
          </a:blip>
          <a:stretch>
            <a:fillRect/>
          </a:stretch>
        </p:blipFill>
        <p:spPr>
          <a:xfrm>
            <a:off x="-1" y="1916475"/>
            <a:ext cx="1186725" cy="3227026"/>
          </a:xfrm>
          <a:prstGeom prst="rect">
            <a:avLst/>
          </a:prstGeom>
          <a:noFill/>
          <a:ln>
            <a:noFill/>
          </a:ln>
        </p:spPr>
      </p:pic>
      <p:pic>
        <p:nvPicPr>
          <p:cNvPr id="188" name="Google Shape;188;p19"/>
          <p:cNvPicPr preferRelativeResize="0"/>
          <p:nvPr/>
        </p:nvPicPr>
        <p:blipFill>
          <a:blip r:embed="rId4">
            <a:alphaModFix/>
          </a:blip>
          <a:stretch>
            <a:fillRect/>
          </a:stretch>
        </p:blipFill>
        <p:spPr>
          <a:xfrm rot="10800000">
            <a:off x="7957274" y="0"/>
            <a:ext cx="1186725" cy="3227026"/>
          </a:xfrm>
          <a:prstGeom prst="rect">
            <a:avLst/>
          </a:prstGeom>
          <a:noFill/>
          <a:ln>
            <a:noFill/>
          </a:ln>
        </p:spPr>
      </p:pic>
      <p:pic>
        <p:nvPicPr>
          <p:cNvPr id="3" name="Média en ligne 2" title="Shift + Enter App Flow">
            <a:hlinkClick r:id="" action="ppaction://media"/>
            <a:extLst>
              <a:ext uri="{FF2B5EF4-FFF2-40B4-BE49-F238E27FC236}">
                <a16:creationId xmlns:a16="http://schemas.microsoft.com/office/drawing/2014/main" id="{6D61DD3A-5E7A-6909-3FDD-C08E551B6DC6}"/>
              </a:ext>
            </a:extLst>
          </p:cNvPr>
          <p:cNvPicPr>
            <a:picLocks noRot="1" noChangeAspect="1"/>
          </p:cNvPicPr>
          <p:nvPr>
            <a:videoFile r:link="rId1"/>
          </p:nvPr>
        </p:nvPicPr>
        <p:blipFill>
          <a:blip r:embed="rId5"/>
          <a:stretch>
            <a:fillRect/>
          </a:stretch>
        </p:blipFill>
        <p:spPr>
          <a:xfrm>
            <a:off x="1284515" y="204107"/>
            <a:ext cx="6313713" cy="473528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pic>
        <p:nvPicPr>
          <p:cNvPr id="194" name="Google Shape;194;p20"/>
          <p:cNvPicPr preferRelativeResize="0"/>
          <p:nvPr/>
        </p:nvPicPr>
        <p:blipFill>
          <a:blip r:embed="rId3">
            <a:alphaModFix/>
          </a:blip>
          <a:stretch>
            <a:fillRect/>
          </a:stretch>
        </p:blipFill>
        <p:spPr>
          <a:xfrm rot="-5400000" flipH="1">
            <a:off x="6937124" y="-1020142"/>
            <a:ext cx="1186725" cy="3227026"/>
          </a:xfrm>
          <a:prstGeom prst="rect">
            <a:avLst/>
          </a:prstGeom>
          <a:noFill/>
          <a:ln>
            <a:noFill/>
          </a:ln>
        </p:spPr>
      </p:pic>
      <p:pic>
        <p:nvPicPr>
          <p:cNvPr id="195" name="Google Shape;195;p20"/>
          <p:cNvPicPr preferRelativeResize="0"/>
          <p:nvPr/>
        </p:nvPicPr>
        <p:blipFill>
          <a:blip r:embed="rId3">
            <a:alphaModFix/>
          </a:blip>
          <a:stretch>
            <a:fillRect/>
          </a:stretch>
        </p:blipFill>
        <p:spPr>
          <a:xfrm rot="-5400000">
            <a:off x="1020149" y="2936628"/>
            <a:ext cx="1186725" cy="3227026"/>
          </a:xfrm>
          <a:prstGeom prst="rect">
            <a:avLst/>
          </a:prstGeom>
          <a:noFill/>
          <a:ln>
            <a:noFill/>
          </a:ln>
        </p:spPr>
      </p:pic>
      <p:sp>
        <p:nvSpPr>
          <p:cNvPr id="196" name="Google Shape;196;p20"/>
          <p:cNvSpPr/>
          <p:nvPr/>
        </p:nvSpPr>
        <p:spPr>
          <a:xfrm>
            <a:off x="584575" y="2475713"/>
            <a:ext cx="1353300" cy="885000"/>
          </a:xfrm>
          <a:prstGeom prst="roundRect">
            <a:avLst>
              <a:gd name="adj" fmla="val 16667"/>
            </a:avLst>
          </a:prstGeom>
          <a:solidFill>
            <a:srgbClr val="FCF8F4"/>
          </a:solidFill>
          <a:ln>
            <a:noFill/>
          </a:ln>
        </p:spPr>
        <p:txBody>
          <a:bodyPr spcFirstLastPara="1" wrap="square" lIns="0" tIns="0" rIns="0" bIns="0" anchor="ctr" anchorCtr="0">
            <a:noAutofit/>
          </a:bodyPr>
          <a:lstStyle/>
          <a:p>
            <a:pPr marL="0" lvl="0" indent="0" algn="ctr" rtl="0">
              <a:spcBef>
                <a:spcPts val="0"/>
              </a:spcBef>
              <a:spcAft>
                <a:spcPts val="0"/>
              </a:spcAft>
              <a:buNone/>
            </a:pPr>
            <a:r>
              <a:rPr lang="es-419" sz="1200" b="1"/>
              <a:t>IN DEVELOPMENT</a:t>
            </a:r>
            <a:endParaRPr sz="1200" b="1"/>
          </a:p>
        </p:txBody>
      </p:sp>
      <p:sp>
        <p:nvSpPr>
          <p:cNvPr id="197" name="Google Shape;197;p20"/>
          <p:cNvSpPr/>
          <p:nvPr/>
        </p:nvSpPr>
        <p:spPr>
          <a:xfrm>
            <a:off x="6711288" y="3046575"/>
            <a:ext cx="1275900" cy="725100"/>
          </a:xfrm>
          <a:prstGeom prst="roundRect">
            <a:avLst>
              <a:gd name="adj" fmla="val 16667"/>
            </a:avLst>
          </a:prstGeom>
          <a:solidFill>
            <a:srgbClr val="FCF8F4"/>
          </a:solidFill>
          <a:ln>
            <a:noFill/>
          </a:ln>
        </p:spPr>
        <p:txBody>
          <a:bodyPr spcFirstLastPara="1" wrap="square" lIns="0" tIns="0" rIns="0" bIns="0" anchor="ctr" anchorCtr="0">
            <a:noAutofit/>
          </a:bodyPr>
          <a:lstStyle/>
          <a:p>
            <a:pPr marL="0" lvl="0" indent="0" algn="ctr" rtl="0">
              <a:spcBef>
                <a:spcPts val="0"/>
              </a:spcBef>
              <a:spcAft>
                <a:spcPts val="0"/>
              </a:spcAft>
              <a:buNone/>
            </a:pPr>
            <a:r>
              <a:rPr lang="es-419" sz="1200" b="1"/>
              <a:t>NEXT STEPS</a:t>
            </a:r>
            <a:endParaRPr sz="1200" b="1"/>
          </a:p>
        </p:txBody>
      </p:sp>
      <p:pic>
        <p:nvPicPr>
          <p:cNvPr id="198" name="Google Shape;198;p20"/>
          <p:cNvPicPr preferRelativeResize="0"/>
          <p:nvPr/>
        </p:nvPicPr>
        <p:blipFill>
          <a:blip r:embed="rId4">
            <a:alphaModFix/>
          </a:blip>
          <a:stretch>
            <a:fillRect/>
          </a:stretch>
        </p:blipFill>
        <p:spPr>
          <a:xfrm>
            <a:off x="6577823" y="2129325"/>
            <a:ext cx="2245015" cy="884851"/>
          </a:xfrm>
          <a:prstGeom prst="rect">
            <a:avLst/>
          </a:prstGeom>
          <a:noFill/>
          <a:ln>
            <a:noFill/>
          </a:ln>
          <a:effectLst>
            <a:outerShdw blurRad="200025" dist="66675" dir="2400000" algn="bl" rotWithShape="0">
              <a:srgbClr val="000000">
                <a:alpha val="9000"/>
              </a:srgbClr>
            </a:outerShdw>
          </a:effectLst>
        </p:spPr>
      </p:pic>
      <p:sp>
        <p:nvSpPr>
          <p:cNvPr id="199" name="Google Shape;199;p20"/>
          <p:cNvSpPr/>
          <p:nvPr/>
        </p:nvSpPr>
        <p:spPr>
          <a:xfrm>
            <a:off x="6425463" y="3583025"/>
            <a:ext cx="2244900" cy="1409700"/>
          </a:xfrm>
          <a:prstGeom prst="rect">
            <a:avLst/>
          </a:prstGeom>
          <a:noFill/>
          <a:ln>
            <a:noFill/>
          </a:ln>
        </p:spPr>
        <p:txBody>
          <a:bodyPr spcFirstLastPara="1" wrap="square" lIns="90000" tIns="0" rIns="0" bIns="0" anchor="ctr" anchorCtr="0">
            <a:noAutofit/>
          </a:bodyPr>
          <a:lstStyle/>
          <a:p>
            <a:pPr marL="352799" lvl="0" indent="-300249" algn="l" rtl="0">
              <a:lnSpc>
                <a:spcPct val="150000"/>
              </a:lnSpc>
              <a:spcBef>
                <a:spcPts val="0"/>
              </a:spcBef>
              <a:spcAft>
                <a:spcPts val="0"/>
              </a:spcAft>
              <a:buSzPts val="1100"/>
              <a:buChar char="●"/>
            </a:pPr>
            <a:r>
              <a:rPr lang="es-419" sz="1100">
                <a:solidFill>
                  <a:schemeClr val="dk1"/>
                </a:solidFill>
              </a:rPr>
              <a:t>GDPR Compliance</a:t>
            </a:r>
            <a:endParaRPr sz="1100"/>
          </a:p>
          <a:p>
            <a:pPr marL="352799" lvl="0" indent="-300249" algn="l" rtl="0">
              <a:lnSpc>
                <a:spcPct val="150000"/>
              </a:lnSpc>
              <a:spcBef>
                <a:spcPts val="0"/>
              </a:spcBef>
              <a:spcAft>
                <a:spcPts val="0"/>
              </a:spcAft>
              <a:buSzPts val="1100"/>
              <a:buChar char="●"/>
            </a:pPr>
            <a:r>
              <a:rPr lang="es-419" sz="1100"/>
              <a:t>Reward active companies</a:t>
            </a:r>
            <a:endParaRPr sz="1100"/>
          </a:p>
          <a:p>
            <a:pPr marL="352799" lvl="0" indent="-300249" algn="l" rtl="0">
              <a:lnSpc>
                <a:spcPct val="150000"/>
              </a:lnSpc>
              <a:spcBef>
                <a:spcPts val="0"/>
              </a:spcBef>
              <a:spcAft>
                <a:spcPts val="0"/>
              </a:spcAft>
              <a:buSzPts val="1100"/>
              <a:buChar char="●"/>
            </a:pPr>
            <a:r>
              <a:rPr lang="es-419" sz="1100"/>
              <a:t>Onboarding process</a:t>
            </a:r>
            <a:endParaRPr sz="1100"/>
          </a:p>
          <a:p>
            <a:pPr marL="352799" lvl="0" indent="-300249" algn="l" rtl="0">
              <a:lnSpc>
                <a:spcPct val="150000"/>
              </a:lnSpc>
              <a:spcBef>
                <a:spcPts val="0"/>
              </a:spcBef>
              <a:spcAft>
                <a:spcPts val="0"/>
              </a:spcAft>
              <a:buSzPts val="1100"/>
              <a:buChar char="●"/>
            </a:pPr>
            <a:r>
              <a:rPr lang="es-419" sz="1100"/>
              <a:t>Mobile app</a:t>
            </a:r>
            <a:endParaRPr sz="1100"/>
          </a:p>
        </p:txBody>
      </p:sp>
      <p:pic>
        <p:nvPicPr>
          <p:cNvPr id="200" name="Google Shape;200;p20"/>
          <p:cNvPicPr preferRelativeResize="0"/>
          <p:nvPr/>
        </p:nvPicPr>
        <p:blipFill>
          <a:blip r:embed="rId5">
            <a:alphaModFix/>
          </a:blip>
          <a:stretch>
            <a:fillRect/>
          </a:stretch>
        </p:blipFill>
        <p:spPr>
          <a:xfrm>
            <a:off x="7341127" y="353675"/>
            <a:ext cx="1481723" cy="1600300"/>
          </a:xfrm>
          <a:prstGeom prst="rect">
            <a:avLst/>
          </a:prstGeom>
          <a:noFill/>
          <a:ln>
            <a:noFill/>
          </a:ln>
          <a:effectLst>
            <a:outerShdw blurRad="200025" dist="66675" dir="2400000" algn="bl" rotWithShape="0">
              <a:srgbClr val="000000">
                <a:alpha val="9000"/>
              </a:srgbClr>
            </a:outerShdw>
          </a:effectLst>
        </p:spPr>
      </p:pic>
      <p:pic>
        <p:nvPicPr>
          <p:cNvPr id="201" name="Google Shape;201;p20"/>
          <p:cNvPicPr preferRelativeResize="0"/>
          <p:nvPr/>
        </p:nvPicPr>
        <p:blipFill>
          <a:blip r:embed="rId6">
            <a:alphaModFix/>
          </a:blip>
          <a:stretch>
            <a:fillRect/>
          </a:stretch>
        </p:blipFill>
        <p:spPr>
          <a:xfrm>
            <a:off x="3721225" y="2346550"/>
            <a:ext cx="1353300" cy="2666773"/>
          </a:xfrm>
          <a:prstGeom prst="rect">
            <a:avLst/>
          </a:prstGeom>
          <a:noFill/>
          <a:ln>
            <a:noFill/>
          </a:ln>
          <a:effectLst>
            <a:outerShdw blurRad="200025" dist="66675" dir="2400000" algn="bl" rotWithShape="0">
              <a:srgbClr val="000000">
                <a:alpha val="9000"/>
              </a:srgbClr>
            </a:outerShdw>
          </a:effectLst>
        </p:spPr>
      </p:pic>
      <p:pic>
        <p:nvPicPr>
          <p:cNvPr id="202" name="Google Shape;202;p20"/>
          <p:cNvPicPr preferRelativeResize="0"/>
          <p:nvPr/>
        </p:nvPicPr>
        <p:blipFill>
          <a:blip r:embed="rId7">
            <a:alphaModFix/>
          </a:blip>
          <a:stretch>
            <a:fillRect/>
          </a:stretch>
        </p:blipFill>
        <p:spPr>
          <a:xfrm>
            <a:off x="362425" y="1073701"/>
            <a:ext cx="1860601" cy="1494139"/>
          </a:xfrm>
          <a:prstGeom prst="rect">
            <a:avLst/>
          </a:prstGeom>
          <a:noFill/>
          <a:ln>
            <a:noFill/>
          </a:ln>
          <a:effectLst>
            <a:outerShdw blurRad="200025" dist="66675" dir="2400000" algn="bl" rotWithShape="0">
              <a:srgbClr val="000000">
                <a:alpha val="9000"/>
              </a:srgbClr>
            </a:outerShdw>
          </a:effectLst>
        </p:spPr>
      </p:pic>
      <p:sp>
        <p:nvSpPr>
          <p:cNvPr id="203" name="Google Shape;203;p20"/>
          <p:cNvSpPr/>
          <p:nvPr/>
        </p:nvSpPr>
        <p:spPr>
          <a:xfrm>
            <a:off x="227125" y="3155113"/>
            <a:ext cx="2068200" cy="1187400"/>
          </a:xfrm>
          <a:prstGeom prst="rect">
            <a:avLst/>
          </a:prstGeom>
          <a:noFill/>
          <a:ln>
            <a:noFill/>
          </a:ln>
        </p:spPr>
        <p:txBody>
          <a:bodyPr spcFirstLastPara="1" wrap="square" lIns="91425" tIns="91425" rIns="91425" bIns="91425" anchor="ctr" anchorCtr="0">
            <a:noAutofit/>
          </a:bodyPr>
          <a:lstStyle/>
          <a:p>
            <a:pPr marL="457200" lvl="0" indent="-298450" algn="l" rtl="0">
              <a:lnSpc>
                <a:spcPct val="150000"/>
              </a:lnSpc>
              <a:spcBef>
                <a:spcPts val="0"/>
              </a:spcBef>
              <a:spcAft>
                <a:spcPts val="0"/>
              </a:spcAft>
              <a:buClr>
                <a:schemeClr val="dk1"/>
              </a:buClr>
              <a:buSzPts val="1100"/>
              <a:buChar char="●"/>
            </a:pPr>
            <a:r>
              <a:rPr lang="es-419" sz="1100">
                <a:solidFill>
                  <a:schemeClr val="dk1"/>
                </a:solidFill>
              </a:rPr>
              <a:t>Balanced matching</a:t>
            </a:r>
            <a:endParaRPr sz="1100">
              <a:solidFill>
                <a:schemeClr val="dk1"/>
              </a:solidFill>
            </a:endParaRPr>
          </a:p>
          <a:p>
            <a:pPr marL="457200" lvl="0" indent="-298450" algn="l" rtl="0">
              <a:lnSpc>
                <a:spcPct val="150000"/>
              </a:lnSpc>
              <a:spcBef>
                <a:spcPts val="0"/>
              </a:spcBef>
              <a:spcAft>
                <a:spcPts val="0"/>
              </a:spcAft>
              <a:buClr>
                <a:schemeClr val="dk1"/>
              </a:buClr>
              <a:buSzPts val="1100"/>
              <a:buChar char="●"/>
            </a:pPr>
            <a:r>
              <a:rPr lang="es-419" sz="1100">
                <a:solidFill>
                  <a:schemeClr val="dk1"/>
                </a:solidFill>
              </a:rPr>
              <a:t>Email notification</a:t>
            </a:r>
            <a:endParaRPr sz="1100">
              <a:solidFill>
                <a:schemeClr val="dk1"/>
              </a:solidFill>
            </a:endParaRPr>
          </a:p>
          <a:p>
            <a:pPr marL="457200" lvl="0" indent="-298450" algn="l" rtl="0">
              <a:lnSpc>
                <a:spcPct val="150000"/>
              </a:lnSpc>
              <a:spcBef>
                <a:spcPts val="0"/>
              </a:spcBef>
              <a:spcAft>
                <a:spcPts val="0"/>
              </a:spcAft>
              <a:buClr>
                <a:schemeClr val="dk1"/>
              </a:buClr>
              <a:buSzPts val="1100"/>
              <a:buChar char="●"/>
            </a:pPr>
            <a:r>
              <a:rPr lang="es-419" sz="1100">
                <a:solidFill>
                  <a:schemeClr val="dk1"/>
                </a:solidFill>
              </a:rPr>
              <a:t>Preview of documents </a:t>
            </a:r>
            <a:endParaRPr sz="1100">
              <a:solidFill>
                <a:schemeClr val="dk1"/>
              </a:solidFill>
            </a:endParaRPr>
          </a:p>
          <a:p>
            <a:pPr marL="457200" lvl="0" indent="-298450" algn="l" rtl="0">
              <a:lnSpc>
                <a:spcPct val="150000"/>
              </a:lnSpc>
              <a:spcBef>
                <a:spcPts val="0"/>
              </a:spcBef>
              <a:spcAft>
                <a:spcPts val="0"/>
              </a:spcAft>
              <a:buClr>
                <a:schemeClr val="dk1"/>
              </a:buClr>
              <a:buSzPts val="1100"/>
              <a:buChar char="●"/>
            </a:pPr>
            <a:r>
              <a:rPr lang="es-419" sz="1100">
                <a:solidFill>
                  <a:schemeClr val="dk1"/>
                </a:solidFill>
              </a:rPr>
              <a:t>Collection of  feedback</a:t>
            </a:r>
            <a:endParaRPr sz="1100"/>
          </a:p>
        </p:txBody>
      </p:sp>
      <p:cxnSp>
        <p:nvCxnSpPr>
          <p:cNvPr id="204" name="Google Shape;204;p20"/>
          <p:cNvCxnSpPr>
            <a:stCxn id="196" idx="1"/>
          </p:cNvCxnSpPr>
          <p:nvPr/>
        </p:nvCxnSpPr>
        <p:spPr>
          <a:xfrm rot="10800000">
            <a:off x="-548825" y="2540213"/>
            <a:ext cx="1133400" cy="378000"/>
          </a:xfrm>
          <a:prstGeom prst="curvedConnector3">
            <a:avLst>
              <a:gd name="adj1" fmla="val 50000"/>
            </a:avLst>
          </a:prstGeom>
          <a:noFill/>
          <a:ln w="38100" cap="flat" cmpd="sng">
            <a:solidFill>
              <a:srgbClr val="1F97FC"/>
            </a:solidFill>
            <a:prstDash val="dash"/>
            <a:round/>
            <a:headEnd type="none" w="med" len="med"/>
            <a:tailEnd type="none" w="med" len="med"/>
          </a:ln>
        </p:spPr>
      </p:cxnSp>
      <p:cxnSp>
        <p:nvCxnSpPr>
          <p:cNvPr id="205" name="Google Shape;205;p20"/>
          <p:cNvCxnSpPr>
            <a:stCxn id="196" idx="3"/>
            <a:endCxn id="206" idx="1"/>
          </p:cNvCxnSpPr>
          <p:nvPr/>
        </p:nvCxnSpPr>
        <p:spPr>
          <a:xfrm rot="10800000" flipH="1">
            <a:off x="1937875" y="2127713"/>
            <a:ext cx="1860900" cy="790500"/>
          </a:xfrm>
          <a:prstGeom prst="curvedConnector3">
            <a:avLst>
              <a:gd name="adj1" fmla="val 49996"/>
            </a:avLst>
          </a:prstGeom>
          <a:noFill/>
          <a:ln w="38100" cap="flat" cmpd="sng">
            <a:solidFill>
              <a:srgbClr val="1F97FC"/>
            </a:solidFill>
            <a:prstDash val="dash"/>
            <a:round/>
            <a:headEnd type="none" w="med" len="med"/>
            <a:tailEnd type="none" w="med" len="med"/>
          </a:ln>
        </p:spPr>
      </p:cxnSp>
      <p:cxnSp>
        <p:nvCxnSpPr>
          <p:cNvPr id="207" name="Google Shape;207;p20"/>
          <p:cNvCxnSpPr>
            <a:stCxn id="206" idx="3"/>
            <a:endCxn id="197" idx="1"/>
          </p:cNvCxnSpPr>
          <p:nvPr/>
        </p:nvCxnSpPr>
        <p:spPr>
          <a:xfrm>
            <a:off x="5074525" y="2127688"/>
            <a:ext cx="1636800" cy="1281300"/>
          </a:xfrm>
          <a:prstGeom prst="curvedConnector3">
            <a:avLst>
              <a:gd name="adj1" fmla="val 49999"/>
            </a:avLst>
          </a:prstGeom>
          <a:noFill/>
          <a:ln w="38100" cap="flat" cmpd="sng">
            <a:solidFill>
              <a:srgbClr val="1F97FC"/>
            </a:solidFill>
            <a:prstDash val="dash"/>
            <a:round/>
            <a:headEnd type="none" w="med" len="med"/>
            <a:tailEnd type="none" w="med" len="med"/>
          </a:ln>
        </p:spPr>
      </p:cxnSp>
      <p:cxnSp>
        <p:nvCxnSpPr>
          <p:cNvPr id="208" name="Google Shape;208;p20"/>
          <p:cNvCxnSpPr>
            <a:stCxn id="197" idx="3"/>
          </p:cNvCxnSpPr>
          <p:nvPr/>
        </p:nvCxnSpPr>
        <p:spPr>
          <a:xfrm rot="10800000" flipH="1">
            <a:off x="7987188" y="3397125"/>
            <a:ext cx="684300" cy="12000"/>
          </a:xfrm>
          <a:prstGeom prst="curvedConnector3">
            <a:avLst>
              <a:gd name="adj1" fmla="val 50000"/>
            </a:avLst>
          </a:prstGeom>
          <a:noFill/>
          <a:ln w="38100" cap="flat" cmpd="sng">
            <a:solidFill>
              <a:srgbClr val="1F97FC"/>
            </a:solidFill>
            <a:prstDash val="dash"/>
            <a:round/>
            <a:headEnd type="none" w="med" len="med"/>
            <a:tailEnd type="triangle" w="med" len="med"/>
          </a:ln>
        </p:spPr>
      </p:cxnSp>
      <p:sp>
        <p:nvSpPr>
          <p:cNvPr id="206" name="Google Shape;206;p20"/>
          <p:cNvSpPr/>
          <p:nvPr/>
        </p:nvSpPr>
        <p:spPr>
          <a:xfrm>
            <a:off x="3798625" y="1685188"/>
            <a:ext cx="1275900" cy="885000"/>
          </a:xfrm>
          <a:prstGeom prst="roundRect">
            <a:avLst>
              <a:gd name="adj" fmla="val 16667"/>
            </a:avLst>
          </a:prstGeom>
          <a:solidFill>
            <a:srgbClr val="FCF8F4"/>
          </a:solidFill>
          <a:ln>
            <a:noFill/>
          </a:ln>
        </p:spPr>
        <p:txBody>
          <a:bodyPr spcFirstLastPara="1" wrap="square" lIns="0" tIns="0" rIns="0" bIns="0" anchor="ctr" anchorCtr="0">
            <a:noAutofit/>
          </a:bodyPr>
          <a:lstStyle/>
          <a:p>
            <a:pPr marL="0" lvl="0" indent="0" algn="ctr" rtl="0">
              <a:spcBef>
                <a:spcPts val="0"/>
              </a:spcBef>
              <a:spcAft>
                <a:spcPts val="0"/>
              </a:spcAft>
              <a:buNone/>
            </a:pPr>
            <a:r>
              <a:rPr lang="es-419" sz="1200" b="1"/>
              <a:t>DESIGNED</a:t>
            </a:r>
            <a:endParaRPr sz="1200" b="1"/>
          </a:p>
        </p:txBody>
      </p:sp>
      <p:sp>
        <p:nvSpPr>
          <p:cNvPr id="209" name="Google Shape;209;p20"/>
          <p:cNvSpPr/>
          <p:nvPr/>
        </p:nvSpPr>
        <p:spPr>
          <a:xfrm>
            <a:off x="3188775" y="544275"/>
            <a:ext cx="2899500" cy="1409700"/>
          </a:xfrm>
          <a:prstGeom prst="rect">
            <a:avLst/>
          </a:prstGeom>
          <a:noFill/>
          <a:ln>
            <a:noFill/>
          </a:ln>
        </p:spPr>
        <p:txBody>
          <a:bodyPr spcFirstLastPara="1" wrap="square" lIns="91425" tIns="0" rIns="0" bIns="0" anchor="ctr" anchorCtr="0">
            <a:noAutofit/>
          </a:bodyPr>
          <a:lstStyle/>
          <a:p>
            <a:pPr marL="230399" lvl="0" indent="-300249" algn="l" rtl="0">
              <a:lnSpc>
                <a:spcPct val="150000"/>
              </a:lnSpc>
              <a:spcBef>
                <a:spcPts val="0"/>
              </a:spcBef>
              <a:spcAft>
                <a:spcPts val="0"/>
              </a:spcAft>
              <a:buClr>
                <a:schemeClr val="dk1"/>
              </a:buClr>
              <a:buSzPts val="1100"/>
              <a:buChar char="●"/>
            </a:pPr>
            <a:r>
              <a:rPr lang="es-419" sz="1100">
                <a:solidFill>
                  <a:schemeClr val="dk1"/>
                </a:solidFill>
              </a:rPr>
              <a:t>Improvements to responsiveness </a:t>
            </a:r>
            <a:endParaRPr sz="1100">
              <a:solidFill>
                <a:schemeClr val="dk1"/>
              </a:solidFill>
            </a:endParaRPr>
          </a:p>
          <a:p>
            <a:pPr marL="230399" lvl="0" indent="-300249" algn="l" rtl="0">
              <a:lnSpc>
                <a:spcPct val="150000"/>
              </a:lnSpc>
              <a:spcBef>
                <a:spcPts val="0"/>
              </a:spcBef>
              <a:spcAft>
                <a:spcPts val="0"/>
              </a:spcAft>
              <a:buClr>
                <a:schemeClr val="dk1"/>
              </a:buClr>
              <a:buSzPts val="1100"/>
              <a:buChar char="●"/>
            </a:pPr>
            <a:r>
              <a:rPr lang="es-419" sz="1100">
                <a:solidFill>
                  <a:schemeClr val="dk1"/>
                </a:solidFill>
              </a:rPr>
              <a:t>Help candidates to improve their profile </a:t>
            </a:r>
            <a:endParaRPr sz="1100">
              <a:solidFill>
                <a:schemeClr val="dk1"/>
              </a:solidFill>
            </a:endParaRPr>
          </a:p>
          <a:p>
            <a:pPr marL="230399" lvl="0" indent="-300249" algn="l" rtl="0">
              <a:lnSpc>
                <a:spcPct val="150000"/>
              </a:lnSpc>
              <a:spcBef>
                <a:spcPts val="0"/>
              </a:spcBef>
              <a:spcAft>
                <a:spcPts val="0"/>
              </a:spcAft>
              <a:buClr>
                <a:schemeClr val="dk1"/>
              </a:buClr>
              <a:buSzPts val="1100"/>
              <a:buChar char="●"/>
            </a:pPr>
            <a:r>
              <a:rPr lang="es-419" sz="1100">
                <a:solidFill>
                  <a:schemeClr val="dk1"/>
                </a:solidFill>
              </a:rPr>
              <a:t>Association flow - invite only email</a:t>
            </a:r>
            <a:endParaRPr sz="1100">
              <a:solidFill>
                <a:schemeClr val="dk1"/>
              </a:solidFill>
            </a:endParaRPr>
          </a:p>
          <a:p>
            <a:pPr marL="230399" lvl="0" indent="-300249" algn="l" rtl="0">
              <a:lnSpc>
                <a:spcPct val="150000"/>
              </a:lnSpc>
              <a:spcBef>
                <a:spcPts val="0"/>
              </a:spcBef>
              <a:spcAft>
                <a:spcPts val="0"/>
              </a:spcAft>
              <a:buClr>
                <a:schemeClr val="dk1"/>
              </a:buClr>
              <a:buSzPts val="1100"/>
              <a:buChar char="●"/>
            </a:pPr>
            <a:r>
              <a:rPr lang="es-419" sz="1100">
                <a:solidFill>
                  <a:schemeClr val="dk1"/>
                </a:solidFill>
              </a:rPr>
              <a:t>Notifications inside the app</a:t>
            </a:r>
            <a:endParaRPr sz="1100">
              <a:solidFill>
                <a:schemeClr val="dk1"/>
              </a:solidFill>
            </a:endParaRPr>
          </a:p>
        </p:txBody>
      </p:sp>
      <p:sp>
        <p:nvSpPr>
          <p:cNvPr id="210" name="Google Shape;210;p20"/>
          <p:cNvSpPr txBox="1"/>
          <p:nvPr/>
        </p:nvSpPr>
        <p:spPr>
          <a:xfrm>
            <a:off x="265100" y="132485"/>
            <a:ext cx="34104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419" sz="1800" b="1">
                <a:solidFill>
                  <a:srgbClr val="14366F"/>
                </a:solidFill>
              </a:rPr>
              <a:t>Roadmap</a:t>
            </a:r>
            <a:br>
              <a:rPr lang="es-419" sz="1600"/>
            </a:br>
            <a:r>
              <a:rPr lang="es-419">
                <a:solidFill>
                  <a:schemeClr val="dk1"/>
                </a:solidFill>
              </a:rPr>
              <a:t>And the next steps</a:t>
            </a:r>
            <a:endParaRPr>
              <a:solidFill>
                <a:schemeClr val="dk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pic>
        <p:nvPicPr>
          <p:cNvPr id="215" name="Google Shape;215;p21"/>
          <p:cNvPicPr preferRelativeResize="0"/>
          <p:nvPr/>
        </p:nvPicPr>
        <p:blipFill>
          <a:blip r:embed="rId3">
            <a:alphaModFix/>
          </a:blip>
          <a:stretch>
            <a:fillRect/>
          </a:stretch>
        </p:blipFill>
        <p:spPr>
          <a:xfrm>
            <a:off x="1710875" y="4218177"/>
            <a:ext cx="1186725" cy="527422"/>
          </a:xfrm>
          <a:prstGeom prst="rect">
            <a:avLst/>
          </a:prstGeom>
          <a:noFill/>
          <a:ln>
            <a:noFill/>
          </a:ln>
        </p:spPr>
      </p:pic>
      <p:pic>
        <p:nvPicPr>
          <p:cNvPr id="216" name="Google Shape;216;p21"/>
          <p:cNvPicPr preferRelativeResize="0"/>
          <p:nvPr/>
        </p:nvPicPr>
        <p:blipFill rotWithShape="1">
          <a:blip r:embed="rId4">
            <a:alphaModFix/>
          </a:blip>
          <a:srcRect t="41384" b="40989"/>
          <a:stretch/>
        </p:blipFill>
        <p:spPr>
          <a:xfrm>
            <a:off x="6246400" y="4339288"/>
            <a:ext cx="1617950" cy="285200"/>
          </a:xfrm>
          <a:prstGeom prst="rect">
            <a:avLst/>
          </a:prstGeom>
          <a:noFill/>
          <a:ln>
            <a:noFill/>
          </a:ln>
        </p:spPr>
      </p:pic>
      <p:pic>
        <p:nvPicPr>
          <p:cNvPr id="217" name="Google Shape;217;p21"/>
          <p:cNvPicPr preferRelativeResize="0"/>
          <p:nvPr/>
        </p:nvPicPr>
        <p:blipFill>
          <a:blip r:embed="rId5">
            <a:alphaModFix/>
          </a:blip>
          <a:stretch>
            <a:fillRect/>
          </a:stretch>
        </p:blipFill>
        <p:spPr>
          <a:xfrm>
            <a:off x="-1" y="1916475"/>
            <a:ext cx="1186725" cy="3227026"/>
          </a:xfrm>
          <a:prstGeom prst="rect">
            <a:avLst/>
          </a:prstGeom>
          <a:noFill/>
          <a:ln>
            <a:noFill/>
          </a:ln>
        </p:spPr>
      </p:pic>
      <p:pic>
        <p:nvPicPr>
          <p:cNvPr id="218" name="Google Shape;218;p21"/>
          <p:cNvPicPr preferRelativeResize="0"/>
          <p:nvPr/>
        </p:nvPicPr>
        <p:blipFill>
          <a:blip r:embed="rId5">
            <a:alphaModFix/>
          </a:blip>
          <a:stretch>
            <a:fillRect/>
          </a:stretch>
        </p:blipFill>
        <p:spPr>
          <a:xfrm rot="10800000">
            <a:off x="7957274" y="0"/>
            <a:ext cx="1186725" cy="3227026"/>
          </a:xfrm>
          <a:prstGeom prst="rect">
            <a:avLst/>
          </a:prstGeom>
          <a:noFill/>
          <a:ln>
            <a:noFill/>
          </a:ln>
        </p:spPr>
      </p:pic>
      <p:pic>
        <p:nvPicPr>
          <p:cNvPr id="219" name="Google Shape;219;p21"/>
          <p:cNvPicPr preferRelativeResize="0"/>
          <p:nvPr/>
        </p:nvPicPr>
        <p:blipFill>
          <a:blip r:embed="rId6">
            <a:alphaModFix/>
          </a:blip>
          <a:stretch>
            <a:fillRect/>
          </a:stretch>
        </p:blipFill>
        <p:spPr>
          <a:xfrm>
            <a:off x="2405027" y="1308587"/>
            <a:ext cx="5841587" cy="2504350"/>
          </a:xfrm>
          <a:prstGeom prst="rect">
            <a:avLst/>
          </a:prstGeom>
          <a:noFill/>
          <a:ln>
            <a:noFill/>
          </a:ln>
        </p:spPr>
      </p:pic>
      <p:pic>
        <p:nvPicPr>
          <p:cNvPr id="220" name="Google Shape;220;p21"/>
          <p:cNvPicPr preferRelativeResize="0"/>
          <p:nvPr/>
        </p:nvPicPr>
        <p:blipFill>
          <a:blip r:embed="rId7">
            <a:alphaModFix/>
          </a:blip>
          <a:stretch>
            <a:fillRect/>
          </a:stretch>
        </p:blipFill>
        <p:spPr>
          <a:xfrm>
            <a:off x="897387" y="1308588"/>
            <a:ext cx="2541210" cy="2504350"/>
          </a:xfrm>
          <a:prstGeom prst="rect">
            <a:avLst/>
          </a:prstGeom>
          <a:noFill/>
          <a:ln>
            <a:noFill/>
          </a:ln>
        </p:spPr>
      </p:pic>
      <p:sp>
        <p:nvSpPr>
          <p:cNvPr id="221" name="Google Shape;221;p21"/>
          <p:cNvSpPr txBox="1"/>
          <p:nvPr/>
        </p:nvSpPr>
        <p:spPr>
          <a:xfrm>
            <a:off x="3072000" y="4204838"/>
            <a:ext cx="30000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419" sz="2400" b="1">
                <a:solidFill>
                  <a:srgbClr val="14366F"/>
                </a:solidFill>
              </a:rPr>
              <a:t>Thank you!</a:t>
            </a:r>
            <a:endParaRPr/>
          </a:p>
        </p:txBody>
      </p:sp>
      <p:sp>
        <p:nvSpPr>
          <p:cNvPr id="222" name="Google Shape;222;p21"/>
          <p:cNvSpPr txBox="1"/>
          <p:nvPr/>
        </p:nvSpPr>
        <p:spPr>
          <a:xfrm>
            <a:off x="265100" y="132475"/>
            <a:ext cx="8083500" cy="861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419" sz="1800" b="1">
                <a:solidFill>
                  <a:srgbClr val="14366F"/>
                </a:solidFill>
              </a:rPr>
              <a:t>What we learned</a:t>
            </a:r>
            <a:endParaRPr sz="1800" b="1">
              <a:solidFill>
                <a:srgbClr val="14366F"/>
              </a:solidFill>
            </a:endParaRPr>
          </a:p>
          <a:p>
            <a:pPr marL="0" lvl="0" indent="0" algn="l" rtl="0">
              <a:spcBef>
                <a:spcPts val="0"/>
              </a:spcBef>
              <a:spcAft>
                <a:spcPts val="0"/>
              </a:spcAft>
              <a:buNone/>
            </a:pPr>
            <a:r>
              <a:rPr lang="es-419" sz="1300"/>
              <a:t>Tech stack to design, develop and deploy ML-based web application; CI/CD, security.</a:t>
            </a:r>
            <a:br>
              <a:rPr lang="es-419" sz="1300"/>
            </a:br>
            <a:r>
              <a:rPr lang="es-419" sz="1300"/>
              <a:t>Agile development techniques, effective online collaboration, and harnessing the benefits of a diverse team.</a:t>
            </a:r>
            <a:endParaRPr sz="1300"/>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TotalTime>
  <Words>1024</Words>
  <Application>Microsoft Office PowerPoint</Application>
  <PresentationFormat>Affichage à l'écran (16:9)</PresentationFormat>
  <Paragraphs>115</Paragraphs>
  <Slides>10</Slides>
  <Notes>10</Notes>
  <HiddenSlides>0</HiddenSlides>
  <MMClips>2</MMClips>
  <ScaleCrop>false</ScaleCrop>
  <HeadingPairs>
    <vt:vector size="6" baseType="variant">
      <vt:variant>
        <vt:lpstr>Polices utilisées</vt:lpstr>
      </vt:variant>
      <vt:variant>
        <vt:i4>2</vt:i4>
      </vt:variant>
      <vt:variant>
        <vt:lpstr>Thème</vt:lpstr>
      </vt:variant>
      <vt:variant>
        <vt:i4>1</vt:i4>
      </vt:variant>
      <vt:variant>
        <vt:lpstr>Titres des diapositives</vt:lpstr>
      </vt:variant>
      <vt:variant>
        <vt:i4>10</vt:i4>
      </vt:variant>
    </vt:vector>
  </HeadingPairs>
  <TitlesOfParts>
    <vt:vector size="13" baseType="lpstr">
      <vt:lpstr>Roboto</vt:lpstr>
      <vt:lpstr>Arial</vt:lpstr>
      <vt:lpstr>Simple Light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cp:lastModifiedBy>Patricia Wintrebert</cp:lastModifiedBy>
  <cp:revision>2</cp:revision>
  <dcterms:modified xsi:type="dcterms:W3CDTF">2023-11-03T18:20:59Z</dcterms:modified>
</cp:coreProperties>
</file>